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5"/>
  </p:notesMasterIdLst>
  <p:sldIdLst>
    <p:sldId id="256" r:id="rId2"/>
    <p:sldId id="258" r:id="rId3"/>
    <p:sldId id="277" r:id="rId4"/>
    <p:sldId id="278" r:id="rId5"/>
    <p:sldId id="257" r:id="rId6"/>
    <p:sldId id="259" r:id="rId7"/>
    <p:sldId id="260" r:id="rId8"/>
    <p:sldId id="261" r:id="rId9"/>
    <p:sldId id="279" r:id="rId10"/>
    <p:sldId id="263" r:id="rId11"/>
    <p:sldId id="264" r:id="rId12"/>
    <p:sldId id="268" r:id="rId13"/>
    <p:sldId id="265" r:id="rId14"/>
    <p:sldId id="266" r:id="rId15"/>
    <p:sldId id="267" r:id="rId16"/>
    <p:sldId id="269" r:id="rId17"/>
    <p:sldId id="270" r:id="rId18"/>
    <p:sldId id="280" r:id="rId19"/>
    <p:sldId id="271" r:id="rId20"/>
    <p:sldId id="272" r:id="rId21"/>
    <p:sldId id="273" r:id="rId22"/>
    <p:sldId id="281" r:id="rId23"/>
    <p:sldId id="2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98" autoAdjust="0"/>
    <p:restoredTop sz="94660"/>
  </p:normalViewPr>
  <p:slideViewPr>
    <p:cSldViewPr snapToGrid="0">
      <p:cViewPr varScale="1">
        <p:scale>
          <a:sx n="82" d="100"/>
          <a:sy n="82" d="100"/>
        </p:scale>
        <p:origin x="115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E36D26-FB63-4853-8295-8E85D5B73389}" type="datetimeFigureOut">
              <a:rPr lang="en-US" smtClean="0"/>
              <a:t>5/12/2025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031851-8856-4E0E-BB2B-3EB97F7AC86E}" type="slidenum">
              <a:rPr lang="en-US" smtClean="0"/>
              <a:t>‹#›</a:t>
            </a:fld>
            <a:endParaRPr lang="en-US"/>
          </a:p>
        </p:txBody>
      </p:sp>
    </p:spTree>
    <p:extLst>
      <p:ext uri="{BB962C8B-B14F-4D97-AF65-F5344CB8AC3E}">
        <p14:creationId xmlns:p14="http://schemas.microsoft.com/office/powerpoint/2010/main" val="1600132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031851-8856-4E0E-BB2B-3EB97F7AC86E}" type="slidenum">
              <a:rPr lang="en-US" smtClean="0"/>
              <a:t>17</a:t>
            </a:fld>
            <a:endParaRPr lang="en-US"/>
          </a:p>
        </p:txBody>
      </p:sp>
    </p:spTree>
    <p:extLst>
      <p:ext uri="{BB962C8B-B14F-4D97-AF65-F5344CB8AC3E}">
        <p14:creationId xmlns:p14="http://schemas.microsoft.com/office/powerpoint/2010/main" val="4238898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DBB9B6-DC8C-F77E-8607-A33C0A8A1A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D58A19-0286-AF29-D6BA-C2F26A1C97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A7C3C3-4889-788B-3734-F1C04463BB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0588A3-EF35-4BA9-BDCE-33F44EBC4E92}"/>
              </a:ext>
            </a:extLst>
          </p:cNvPr>
          <p:cNvSpPr>
            <a:spLocks noGrp="1"/>
          </p:cNvSpPr>
          <p:nvPr>
            <p:ph type="sldNum" sz="quarter" idx="5"/>
          </p:nvPr>
        </p:nvSpPr>
        <p:spPr/>
        <p:txBody>
          <a:bodyPr/>
          <a:lstStyle/>
          <a:p>
            <a:fld id="{80031851-8856-4E0E-BB2B-3EB97F7AC86E}" type="slidenum">
              <a:rPr lang="en-US" smtClean="0"/>
              <a:t>18</a:t>
            </a:fld>
            <a:endParaRPr lang="en-US"/>
          </a:p>
        </p:txBody>
      </p:sp>
    </p:spTree>
    <p:extLst>
      <p:ext uri="{BB962C8B-B14F-4D97-AF65-F5344CB8AC3E}">
        <p14:creationId xmlns:p14="http://schemas.microsoft.com/office/powerpoint/2010/main" val="4181903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5/12/2025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28934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5/12/2025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57873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5/12/2025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19781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5/12/2025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58822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5/12/2025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87572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5/12/2025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33832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5/12/2025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1502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5/12/2025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90792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5/12/2025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27055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5/12/2025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87183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5/12/2025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4237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5/12/2025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18917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0.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4.svg"/><Relationship Id="rId7" Type="http://schemas.openxmlformats.org/officeDocument/2006/relationships/image" Target="../media/image37.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0.sv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11.png"/><Relationship Id="rId7"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s>
</file>

<file path=ppt/slides/_rels/slide1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11.png"/><Relationship Id="rId7"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40.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18.sv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6.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svg"/><Relationship Id="rId7" Type="http://schemas.openxmlformats.org/officeDocument/2006/relationships/hyperlink" Target="https://madyelshshaht.github.io/MovieDepiProject/"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github.com/mohamednaderrr/Movie-Recommendations" TargetMode="External"/><Relationship Id="rId5" Type="http://schemas.openxmlformats.org/officeDocument/2006/relationships/image" Target="../media/image6.sv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4.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5" Type="http://schemas.openxmlformats.org/officeDocument/2006/relationships/image" Target="../media/image6.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0.sv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29.sv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Popcorn and drink in an empty red theater">
            <a:extLst>
              <a:ext uri="{FF2B5EF4-FFF2-40B4-BE49-F238E27FC236}">
                <a16:creationId xmlns:a16="http://schemas.microsoft.com/office/drawing/2014/main" id="{254F523A-2364-EC75-0B80-BFAD1998B9EA}"/>
              </a:ext>
            </a:extLst>
          </p:cNvPr>
          <p:cNvPicPr>
            <a:picLocks noChangeAspect="1"/>
          </p:cNvPicPr>
          <p:nvPr/>
        </p:nvPicPr>
        <p:blipFill>
          <a:blip r:embed="rId2"/>
          <a:srcRect t="15413"/>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909000-7DC6-8C45-8F84-BEA0D0D2F57E}"/>
              </a:ext>
            </a:extLst>
          </p:cNvPr>
          <p:cNvSpPr>
            <a:spLocks noGrp="1"/>
          </p:cNvSpPr>
          <p:nvPr>
            <p:ph type="ctrTitle"/>
          </p:nvPr>
        </p:nvSpPr>
        <p:spPr>
          <a:xfrm>
            <a:off x="704088" y="871759"/>
            <a:ext cx="5067300" cy="3497042"/>
          </a:xfrm>
        </p:spPr>
        <p:txBody>
          <a:bodyPr anchor="t">
            <a:normAutofit/>
          </a:bodyPr>
          <a:lstStyle/>
          <a:p>
            <a:pPr marL="0" lvl="0" indent="0"/>
            <a:r>
              <a:rPr lang="en-US" b="1" dirty="0">
                <a:solidFill>
                  <a:srgbClr val="FFFFFF"/>
                </a:solidFill>
                <a:latin typeface="Roca Two"/>
                <a:ea typeface="Roca Two"/>
                <a:cs typeface="Roca Two"/>
                <a:sym typeface="Roca Two"/>
              </a:rPr>
              <a:t>DEPI Web Project</a:t>
            </a:r>
          </a:p>
        </p:txBody>
      </p:sp>
      <p:sp>
        <p:nvSpPr>
          <p:cNvPr id="3" name="Subtitle 2">
            <a:extLst>
              <a:ext uri="{FF2B5EF4-FFF2-40B4-BE49-F238E27FC236}">
                <a16:creationId xmlns:a16="http://schemas.microsoft.com/office/drawing/2014/main" id="{D306CC84-A447-C97C-2DB6-3764B112602B}"/>
              </a:ext>
            </a:extLst>
          </p:cNvPr>
          <p:cNvSpPr>
            <a:spLocks noGrp="1"/>
          </p:cNvSpPr>
          <p:nvPr>
            <p:ph type="subTitle" idx="1"/>
          </p:nvPr>
        </p:nvSpPr>
        <p:spPr>
          <a:xfrm>
            <a:off x="704088" y="5157694"/>
            <a:ext cx="5019676" cy="976406"/>
          </a:xfrm>
        </p:spPr>
        <p:txBody>
          <a:bodyPr anchor="t">
            <a:normAutofit/>
          </a:bodyPr>
          <a:lstStyle/>
          <a:p>
            <a:pPr marL="0" lvl="0" indent="0">
              <a:spcBef>
                <a:spcPct val="0"/>
              </a:spcBef>
              <a:spcAft>
                <a:spcPts val="600"/>
              </a:spcAft>
            </a:pPr>
            <a:r>
              <a:rPr lang="en-US" b="1" dirty="0">
                <a:solidFill>
                  <a:srgbClr val="FFFFFF"/>
                </a:solidFill>
                <a:latin typeface="Roca Two Bold"/>
                <a:ea typeface="Roca Two Bold"/>
                <a:cs typeface="Roca Two Bold"/>
                <a:sym typeface="Roca Two Bold"/>
              </a:rPr>
              <a:t>GRADUATION PROJECT PRESENTATION</a:t>
            </a:r>
          </a:p>
        </p:txBody>
      </p:sp>
      <p:cxnSp>
        <p:nvCxnSpPr>
          <p:cNvPr id="27" name="Straight Connector 2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B35566A7-718B-D012-6475-95797E82E0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44" y="5491950"/>
            <a:ext cx="1486661" cy="1617451"/>
          </a:xfrm>
          <a:prstGeom prst="rect">
            <a:avLst/>
          </a:prstGeom>
        </p:spPr>
      </p:pic>
    </p:spTree>
    <p:extLst>
      <p:ext uri="{BB962C8B-B14F-4D97-AF65-F5344CB8AC3E}">
        <p14:creationId xmlns:p14="http://schemas.microsoft.com/office/powerpoint/2010/main" val="527152681"/>
      </p:ext>
    </p:extLst>
  </p:cSld>
  <p:clrMapOvr>
    <a:overrideClrMapping bg1="dk1" tx1="lt1" bg2="dk2" tx2="lt2" accent1="accent1" accent2="accent2" accent3="accent3" accent4="accent4" accent5="accent5" accent6="accent6" hlink="hlink" folHlink="folHlink"/>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39700"/>
            <a:ext cx="12496800" cy="71501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dirty="0"/>
          </a:p>
        </p:txBody>
      </p:sp>
      <p:grpSp>
        <p:nvGrpSpPr>
          <p:cNvPr id="5" name="Group 5"/>
          <p:cNvGrpSpPr/>
          <p:nvPr/>
        </p:nvGrpSpPr>
        <p:grpSpPr>
          <a:xfrm>
            <a:off x="7851450" y="2392901"/>
            <a:ext cx="4015099" cy="3519403"/>
            <a:chOff x="0" y="0"/>
            <a:chExt cx="8030197" cy="7038806"/>
          </a:xfrm>
        </p:grpSpPr>
        <p:sp>
          <p:nvSpPr>
            <p:cNvPr id="6" name="TextBox 6"/>
            <p:cNvSpPr txBox="1"/>
            <p:nvPr/>
          </p:nvSpPr>
          <p:spPr>
            <a:xfrm>
              <a:off x="0" y="1991538"/>
              <a:ext cx="8030197" cy="478080"/>
            </a:xfrm>
            <a:prstGeom prst="rect">
              <a:avLst/>
            </a:prstGeom>
          </p:spPr>
          <p:txBody>
            <a:bodyPr lIns="0" tIns="0" rIns="0" bIns="0" rtlCol="0" anchor="t">
              <a:spAutoFit/>
            </a:bodyPr>
            <a:lstStyle/>
            <a:p>
              <a:pPr>
                <a:lnSpc>
                  <a:spcPts val="1960"/>
                </a:lnSpc>
                <a:spcBef>
                  <a:spcPct val="0"/>
                </a:spcBef>
              </a:pPr>
              <a:r>
                <a:rPr lang="en-US" sz="1600" b="1" dirty="0">
                  <a:solidFill>
                    <a:schemeClr val="bg1"/>
                  </a:solidFill>
                  <a:latin typeface="Be Vietnam Ultra-Bold" panose="020B0604020202020204" charset="0"/>
                </a:rPr>
                <a:t>User-Friendly</a:t>
              </a:r>
              <a:endParaRPr lang="en-US" sz="1600" b="1" spc="14" dirty="0">
                <a:solidFill>
                  <a:schemeClr val="bg1"/>
                </a:solidFill>
                <a:latin typeface="Be Vietnam Ultra-Bold" panose="020B0604020202020204" charset="0"/>
                <a:ea typeface="Be Vietnam Ultra-Bold"/>
                <a:cs typeface="Be Vietnam Ultra-Bold"/>
                <a:sym typeface="Be Vietnam Ultra-Bold"/>
              </a:endParaRPr>
            </a:p>
          </p:txBody>
        </p:sp>
        <p:sp>
          <p:nvSpPr>
            <p:cNvPr id="7" name="TextBox 7"/>
            <p:cNvSpPr txBox="1"/>
            <p:nvPr/>
          </p:nvSpPr>
          <p:spPr>
            <a:xfrm>
              <a:off x="0" y="2666470"/>
              <a:ext cx="8030197" cy="1410258"/>
            </a:xfrm>
            <a:prstGeom prst="rect">
              <a:avLst/>
            </a:prstGeom>
          </p:spPr>
          <p:txBody>
            <a:bodyPr lIns="0" tIns="0" rIns="0" bIns="0" rtlCol="0" anchor="t">
              <a:spAutoFit/>
            </a:bodyPr>
            <a:lstStyle/>
            <a:p>
              <a:pPr>
                <a:lnSpc>
                  <a:spcPts val="1920"/>
                </a:lnSpc>
              </a:pPr>
              <a:r>
                <a:rPr lang="en-US" sz="1200" dirty="0">
                  <a:solidFill>
                    <a:schemeClr val="bg1"/>
                  </a:solidFill>
                  <a:latin typeface="Be Vietnam Ultra-Bold" panose="020B0604020202020204" charset="0"/>
                </a:rPr>
                <a:t>Designed with simplicity and ease of use in mind, the interface provides an engaging experience, allowing users to effortlessly explore and access their favorite shows.</a:t>
              </a:r>
              <a:endParaRPr lang="en-US" sz="1200" spc="24" dirty="0">
                <a:solidFill>
                  <a:schemeClr val="bg1"/>
                </a:solidFill>
                <a:latin typeface="Be Vietnam Ultra-Bold" panose="020B0604020202020204" charset="0"/>
                <a:ea typeface="Be Vietnam"/>
                <a:cs typeface="Be Vietnam"/>
                <a:sym typeface="Be Vietnam"/>
              </a:endParaRPr>
            </a:p>
          </p:txBody>
        </p:sp>
        <p:sp>
          <p:nvSpPr>
            <p:cNvPr id="8" name="TextBox 8"/>
            <p:cNvSpPr txBox="1"/>
            <p:nvPr/>
          </p:nvSpPr>
          <p:spPr>
            <a:xfrm>
              <a:off x="0" y="4908574"/>
              <a:ext cx="8030197" cy="478080"/>
            </a:xfrm>
            <a:prstGeom prst="rect">
              <a:avLst/>
            </a:prstGeom>
          </p:spPr>
          <p:txBody>
            <a:bodyPr lIns="0" tIns="0" rIns="0" bIns="0" rtlCol="0" anchor="t">
              <a:spAutoFit/>
            </a:bodyPr>
            <a:lstStyle/>
            <a:p>
              <a:pPr>
                <a:lnSpc>
                  <a:spcPts val="1960"/>
                </a:lnSpc>
                <a:spcBef>
                  <a:spcPct val="0"/>
                </a:spcBef>
              </a:pPr>
              <a:r>
                <a:rPr lang="en-US" sz="1600" b="1" spc="14" dirty="0">
                  <a:solidFill>
                    <a:srgbClr val="FFFFFF"/>
                  </a:solidFill>
                  <a:latin typeface="Be Vietnam Ultra-Bold"/>
                  <a:ea typeface="Be Vietnam Ultra-Bold"/>
                  <a:cs typeface="Be Vietnam Ultra-Bold"/>
                  <a:sym typeface="Be Vietnam Ultra-Bold"/>
                </a:rPr>
                <a:t>Dynamic Content</a:t>
              </a:r>
            </a:p>
          </p:txBody>
        </p:sp>
        <p:sp>
          <p:nvSpPr>
            <p:cNvPr id="9" name="TextBox 9"/>
            <p:cNvSpPr txBox="1"/>
            <p:nvPr/>
          </p:nvSpPr>
          <p:spPr>
            <a:xfrm>
              <a:off x="0" y="5628548"/>
              <a:ext cx="8030197" cy="1410258"/>
            </a:xfrm>
            <a:prstGeom prst="rect">
              <a:avLst/>
            </a:prstGeom>
          </p:spPr>
          <p:txBody>
            <a:bodyPr lIns="0" tIns="0" rIns="0" bIns="0" rtlCol="0" anchor="t">
              <a:spAutoFit/>
            </a:bodyPr>
            <a:lstStyle/>
            <a:p>
              <a:pPr>
                <a:lnSpc>
                  <a:spcPts val="1920"/>
                </a:lnSpc>
              </a:pPr>
              <a:r>
                <a:rPr lang="en-US" sz="1200" spc="24" dirty="0">
                  <a:solidFill>
                    <a:srgbClr val="FFFFFF"/>
                  </a:solidFill>
                  <a:latin typeface="Be Vietnam"/>
                  <a:ea typeface="Be Vietnam"/>
                  <a:cs typeface="Be Vietnam"/>
                  <a:sym typeface="Be Vietnam"/>
                </a:rPr>
                <a:t>The page features </a:t>
              </a:r>
              <a:r>
                <a:rPr lang="en-US" sz="1200" b="1" spc="24" dirty="0">
                  <a:solidFill>
                    <a:srgbClr val="FFFFFF"/>
                  </a:solidFill>
                  <a:latin typeface="Be Vietnam Ultra-Bold"/>
                  <a:ea typeface="Be Vietnam Ultra-Bold"/>
                  <a:cs typeface="Be Vietnam Ultra-Bold"/>
                  <a:sym typeface="Be Vietnam Ultra-Bold"/>
                </a:rPr>
                <a:t>real-time updates</a:t>
              </a:r>
              <a:r>
                <a:rPr lang="en-US" sz="1200" spc="24" dirty="0">
                  <a:solidFill>
                    <a:srgbClr val="FFFFFF"/>
                  </a:solidFill>
                  <a:latin typeface="Be Vietnam"/>
                  <a:ea typeface="Be Vietnam"/>
                  <a:cs typeface="Be Vietnam"/>
                  <a:sym typeface="Be Vietnam"/>
                </a:rPr>
                <a:t> on the latest movies, ensuring viewers never miss their favorite shows.</a:t>
              </a:r>
            </a:p>
          </p:txBody>
        </p:sp>
        <p:sp>
          <p:nvSpPr>
            <p:cNvPr id="10" name="Freeform 10"/>
            <p:cNvSpPr/>
            <p:nvPr/>
          </p:nvSpPr>
          <p:spPr>
            <a:xfrm flipH="1">
              <a:off x="1612747" y="484025"/>
              <a:ext cx="2576665" cy="707412"/>
            </a:xfrm>
            <a:custGeom>
              <a:avLst/>
              <a:gdLst/>
              <a:ahLst/>
              <a:cxnLst/>
              <a:rect l="l" t="t" r="r" b="b"/>
              <a:pathLst>
                <a:path w="2576665" h="707412">
                  <a:moveTo>
                    <a:pt x="2576665" y="0"/>
                  </a:moveTo>
                  <a:lnTo>
                    <a:pt x="0" y="0"/>
                  </a:lnTo>
                  <a:lnTo>
                    <a:pt x="0" y="707412"/>
                  </a:lnTo>
                  <a:lnTo>
                    <a:pt x="2576665" y="707412"/>
                  </a:lnTo>
                  <a:lnTo>
                    <a:pt x="2576665"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1200"/>
            </a:p>
          </p:txBody>
        </p:sp>
        <p:sp>
          <p:nvSpPr>
            <p:cNvPr id="11" name="Freeform 11"/>
            <p:cNvSpPr/>
            <p:nvPr/>
          </p:nvSpPr>
          <p:spPr>
            <a:xfrm>
              <a:off x="0" y="0"/>
              <a:ext cx="1356709" cy="1191437"/>
            </a:xfrm>
            <a:custGeom>
              <a:avLst/>
              <a:gdLst/>
              <a:ahLst/>
              <a:cxnLst/>
              <a:rect l="l" t="t" r="r" b="b"/>
              <a:pathLst>
                <a:path w="1356709" h="1191437">
                  <a:moveTo>
                    <a:pt x="0" y="0"/>
                  </a:moveTo>
                  <a:lnTo>
                    <a:pt x="1356709" y="0"/>
                  </a:lnTo>
                  <a:lnTo>
                    <a:pt x="1356709" y="1191437"/>
                  </a:lnTo>
                  <a:lnTo>
                    <a:pt x="0" y="11914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sp>
        <p:nvSpPr>
          <p:cNvPr id="12" name="TextBox 12"/>
          <p:cNvSpPr txBox="1"/>
          <p:nvPr/>
        </p:nvSpPr>
        <p:spPr>
          <a:xfrm>
            <a:off x="365494" y="295797"/>
            <a:ext cx="10595042" cy="957250"/>
          </a:xfrm>
          <a:prstGeom prst="rect">
            <a:avLst/>
          </a:prstGeom>
        </p:spPr>
        <p:txBody>
          <a:bodyPr lIns="0" tIns="0" rIns="0" bIns="0" rtlCol="0" anchor="t">
            <a:spAutoFit/>
          </a:bodyPr>
          <a:lstStyle/>
          <a:p>
            <a:pPr>
              <a:lnSpc>
                <a:spcPts val="7680"/>
              </a:lnSpc>
            </a:pPr>
            <a:r>
              <a:rPr lang="en-US" sz="6400" u="sng" dirty="0">
                <a:solidFill>
                  <a:srgbClr val="FFFFFF"/>
                </a:solidFill>
                <a:latin typeface="Roca Two"/>
                <a:ea typeface="Roca Two"/>
                <a:cs typeface="Roca Two"/>
                <a:sym typeface="Roca Two"/>
              </a:rPr>
              <a:t>Movie Page </a:t>
            </a:r>
          </a:p>
        </p:txBody>
      </p:sp>
      <p:pic>
        <p:nvPicPr>
          <p:cNvPr id="4" name="Picture 3">
            <a:extLst>
              <a:ext uri="{FF2B5EF4-FFF2-40B4-BE49-F238E27FC236}">
                <a16:creationId xmlns:a16="http://schemas.microsoft.com/office/drawing/2014/main" id="{C2AF3FF1-3169-2B8A-796D-ED68AA2A2D1A}"/>
              </a:ext>
            </a:extLst>
          </p:cNvPr>
          <p:cNvPicPr>
            <a:picLocks noChangeAspect="1"/>
          </p:cNvPicPr>
          <p:nvPr/>
        </p:nvPicPr>
        <p:blipFill>
          <a:blip r:embed="rId6"/>
          <a:stretch>
            <a:fillRect/>
          </a:stretch>
        </p:blipFill>
        <p:spPr>
          <a:xfrm>
            <a:off x="199292" y="1747613"/>
            <a:ext cx="7174307" cy="4770418"/>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0-#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0500" y="-127000"/>
            <a:ext cx="12496800" cy="70866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dirty="0"/>
          </a:p>
        </p:txBody>
      </p:sp>
      <p:grpSp>
        <p:nvGrpSpPr>
          <p:cNvPr id="5" name="Group 5"/>
          <p:cNvGrpSpPr/>
          <p:nvPr/>
        </p:nvGrpSpPr>
        <p:grpSpPr>
          <a:xfrm>
            <a:off x="7251539" y="3144250"/>
            <a:ext cx="4015099" cy="3034447"/>
            <a:chOff x="0" y="0"/>
            <a:chExt cx="8030197" cy="6068894"/>
          </a:xfrm>
        </p:grpSpPr>
        <p:sp>
          <p:nvSpPr>
            <p:cNvPr id="6" name="TextBox 6"/>
            <p:cNvSpPr txBox="1"/>
            <p:nvPr/>
          </p:nvSpPr>
          <p:spPr>
            <a:xfrm>
              <a:off x="0" y="1991538"/>
              <a:ext cx="8030197" cy="478080"/>
            </a:xfrm>
            <a:prstGeom prst="rect">
              <a:avLst/>
            </a:prstGeom>
          </p:spPr>
          <p:txBody>
            <a:bodyPr lIns="0" tIns="0" rIns="0" bIns="0" rtlCol="0" anchor="t">
              <a:spAutoFit/>
            </a:bodyPr>
            <a:lstStyle/>
            <a:p>
              <a:pPr>
                <a:lnSpc>
                  <a:spcPts val="1960"/>
                </a:lnSpc>
                <a:spcBef>
                  <a:spcPct val="0"/>
                </a:spcBef>
              </a:pPr>
              <a:r>
                <a:rPr lang="en-US" sz="1600" b="1" spc="14" dirty="0">
                  <a:solidFill>
                    <a:srgbClr val="FFFFFF"/>
                  </a:solidFill>
                  <a:latin typeface="Be Vietnam Ultra-Bold"/>
                  <a:ea typeface="Be Vietnam Ultra-Bold"/>
                  <a:cs typeface="Be Vietnam Ultra-Bold"/>
                  <a:sym typeface="Be Vietnam Ultra-Bold"/>
                </a:rPr>
                <a:t>Easy Accessibility</a:t>
              </a:r>
            </a:p>
          </p:txBody>
        </p:sp>
        <p:sp>
          <p:nvSpPr>
            <p:cNvPr id="7" name="TextBox 7"/>
            <p:cNvSpPr txBox="1"/>
            <p:nvPr/>
          </p:nvSpPr>
          <p:spPr>
            <a:xfrm>
              <a:off x="0" y="2711510"/>
              <a:ext cx="8030197" cy="922946"/>
            </a:xfrm>
            <a:prstGeom prst="rect">
              <a:avLst/>
            </a:prstGeom>
          </p:spPr>
          <p:txBody>
            <a:bodyPr lIns="0" tIns="0" rIns="0" bIns="0" rtlCol="0" anchor="t">
              <a:spAutoFit/>
            </a:bodyPr>
            <a:lstStyle/>
            <a:p>
              <a:pPr>
                <a:lnSpc>
                  <a:spcPts val="1920"/>
                </a:lnSpc>
              </a:pPr>
              <a:r>
                <a:rPr lang="en-US" sz="1300" spc="24" dirty="0">
                  <a:solidFill>
                    <a:srgbClr val="FFFFFF"/>
                  </a:solidFill>
                  <a:latin typeface="Be Vietnam"/>
                  <a:ea typeface="Be Vietnam"/>
                  <a:cs typeface="Be Vietnam"/>
                  <a:sym typeface="Be Vietnam"/>
                </a:rPr>
                <a:t>Users can quickly add movies and shows to their watch list with just one click.</a:t>
              </a:r>
            </a:p>
          </p:txBody>
        </p:sp>
        <p:sp>
          <p:nvSpPr>
            <p:cNvPr id="8" name="TextBox 8"/>
            <p:cNvSpPr txBox="1"/>
            <p:nvPr/>
          </p:nvSpPr>
          <p:spPr>
            <a:xfrm>
              <a:off x="0" y="4425974"/>
              <a:ext cx="8030197" cy="478080"/>
            </a:xfrm>
            <a:prstGeom prst="rect">
              <a:avLst/>
            </a:prstGeom>
          </p:spPr>
          <p:txBody>
            <a:bodyPr lIns="0" tIns="0" rIns="0" bIns="0" rtlCol="0" anchor="t">
              <a:spAutoFit/>
            </a:bodyPr>
            <a:lstStyle/>
            <a:p>
              <a:pPr>
                <a:lnSpc>
                  <a:spcPts val="1960"/>
                </a:lnSpc>
                <a:spcBef>
                  <a:spcPct val="0"/>
                </a:spcBef>
              </a:pPr>
              <a:r>
                <a:rPr lang="en-US" sz="1600" b="1" spc="14" dirty="0">
                  <a:solidFill>
                    <a:srgbClr val="FFFFFF"/>
                  </a:solidFill>
                  <a:latin typeface="Be Vietnam Ultra-Bold"/>
                  <a:ea typeface="Be Vietnam Ultra-Bold"/>
                  <a:cs typeface="Be Vietnam Ultra-Bold"/>
                  <a:sym typeface="Be Vietnam Ultra-Bold"/>
                </a:rPr>
                <a:t>Personalized Recommendations</a:t>
              </a:r>
            </a:p>
          </p:txBody>
        </p:sp>
        <p:sp>
          <p:nvSpPr>
            <p:cNvPr id="9" name="TextBox 9"/>
            <p:cNvSpPr txBox="1"/>
            <p:nvPr/>
          </p:nvSpPr>
          <p:spPr>
            <a:xfrm>
              <a:off x="0" y="5145948"/>
              <a:ext cx="8030197" cy="922946"/>
            </a:xfrm>
            <a:prstGeom prst="rect">
              <a:avLst/>
            </a:prstGeom>
          </p:spPr>
          <p:txBody>
            <a:bodyPr lIns="0" tIns="0" rIns="0" bIns="0" rtlCol="0" anchor="t">
              <a:spAutoFit/>
            </a:bodyPr>
            <a:lstStyle/>
            <a:p>
              <a:pPr>
                <a:lnSpc>
                  <a:spcPts val="1920"/>
                </a:lnSpc>
              </a:pPr>
              <a:r>
                <a:rPr lang="en-US" sz="1300" spc="24" dirty="0">
                  <a:solidFill>
                    <a:srgbClr val="FFFFFF"/>
                  </a:solidFill>
                  <a:latin typeface="Be Vietnam"/>
                  <a:ea typeface="Be Vietnam"/>
                  <a:cs typeface="Be Vietnam"/>
                  <a:sym typeface="Be Vietnam"/>
                </a:rPr>
                <a:t>The watch list will suggest content based on users' viewing habits and preferences.</a:t>
              </a:r>
            </a:p>
          </p:txBody>
        </p:sp>
        <p:sp>
          <p:nvSpPr>
            <p:cNvPr id="10" name="Freeform 10"/>
            <p:cNvSpPr/>
            <p:nvPr/>
          </p:nvSpPr>
          <p:spPr>
            <a:xfrm flipH="1">
              <a:off x="1612747" y="484025"/>
              <a:ext cx="2576665" cy="707412"/>
            </a:xfrm>
            <a:custGeom>
              <a:avLst/>
              <a:gdLst/>
              <a:ahLst/>
              <a:cxnLst/>
              <a:rect l="l" t="t" r="r" b="b"/>
              <a:pathLst>
                <a:path w="2576665" h="707412">
                  <a:moveTo>
                    <a:pt x="2576665" y="0"/>
                  </a:moveTo>
                  <a:lnTo>
                    <a:pt x="0" y="0"/>
                  </a:lnTo>
                  <a:lnTo>
                    <a:pt x="0" y="707412"/>
                  </a:lnTo>
                  <a:lnTo>
                    <a:pt x="2576665" y="707412"/>
                  </a:lnTo>
                  <a:lnTo>
                    <a:pt x="2576665"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1200"/>
            </a:p>
          </p:txBody>
        </p:sp>
        <p:sp>
          <p:nvSpPr>
            <p:cNvPr id="11" name="Freeform 11"/>
            <p:cNvSpPr/>
            <p:nvPr/>
          </p:nvSpPr>
          <p:spPr>
            <a:xfrm>
              <a:off x="0" y="0"/>
              <a:ext cx="1356709" cy="1191437"/>
            </a:xfrm>
            <a:custGeom>
              <a:avLst/>
              <a:gdLst/>
              <a:ahLst/>
              <a:cxnLst/>
              <a:rect l="l" t="t" r="r" b="b"/>
              <a:pathLst>
                <a:path w="1356709" h="1191437">
                  <a:moveTo>
                    <a:pt x="0" y="0"/>
                  </a:moveTo>
                  <a:lnTo>
                    <a:pt x="1356709" y="0"/>
                  </a:lnTo>
                  <a:lnTo>
                    <a:pt x="1356709" y="1191437"/>
                  </a:lnTo>
                  <a:lnTo>
                    <a:pt x="0" y="11914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sp>
        <p:nvSpPr>
          <p:cNvPr id="12" name="TextBox 12"/>
          <p:cNvSpPr txBox="1"/>
          <p:nvPr/>
        </p:nvSpPr>
        <p:spPr>
          <a:xfrm>
            <a:off x="388940" y="172145"/>
            <a:ext cx="10595042" cy="957250"/>
          </a:xfrm>
          <a:prstGeom prst="rect">
            <a:avLst/>
          </a:prstGeom>
        </p:spPr>
        <p:txBody>
          <a:bodyPr lIns="0" tIns="0" rIns="0" bIns="0" rtlCol="0" anchor="t">
            <a:spAutoFit/>
          </a:bodyPr>
          <a:lstStyle/>
          <a:p>
            <a:pPr>
              <a:lnSpc>
                <a:spcPts val="7680"/>
              </a:lnSpc>
            </a:pPr>
            <a:r>
              <a:rPr lang="en-US" sz="6400" u="sng" dirty="0">
                <a:solidFill>
                  <a:srgbClr val="FFFFFF"/>
                </a:solidFill>
                <a:latin typeface="Roca Two"/>
                <a:ea typeface="Roca Two"/>
                <a:cs typeface="Roca Two"/>
                <a:sym typeface="Roca Two"/>
              </a:rPr>
              <a:t>Watch List Features</a:t>
            </a:r>
          </a:p>
        </p:txBody>
      </p:sp>
      <p:pic>
        <p:nvPicPr>
          <p:cNvPr id="14" name="Picture 13">
            <a:extLst>
              <a:ext uri="{FF2B5EF4-FFF2-40B4-BE49-F238E27FC236}">
                <a16:creationId xmlns:a16="http://schemas.microsoft.com/office/drawing/2014/main" id="{E89E70A8-434A-D070-A228-3C787AFA64A1}"/>
              </a:ext>
            </a:extLst>
          </p:cNvPr>
          <p:cNvPicPr>
            <a:picLocks noChangeAspect="1"/>
          </p:cNvPicPr>
          <p:nvPr/>
        </p:nvPicPr>
        <p:blipFill>
          <a:blip r:embed="rId6"/>
          <a:stretch>
            <a:fillRect/>
          </a:stretch>
        </p:blipFill>
        <p:spPr>
          <a:xfrm>
            <a:off x="162723" y="1606062"/>
            <a:ext cx="6542878" cy="5067093"/>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0-#ppt_w/2"/>
                                          </p:val>
                                        </p:tav>
                                        <p:tav tm="100000">
                                          <p:val>
                                            <p:strVal val="#ppt_x"/>
                                          </p:val>
                                        </p:tav>
                                      </p:tavLst>
                                    </p:anim>
                                    <p:anim calcmode="lin" valueType="num">
                                      <p:cBhvr additive="base">
                                        <p:cTn id="20"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900" y="-114300"/>
            <a:ext cx="12369800" cy="71882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grpSp>
        <p:nvGrpSpPr>
          <p:cNvPr id="3" name="Group 3"/>
          <p:cNvGrpSpPr/>
          <p:nvPr/>
        </p:nvGrpSpPr>
        <p:grpSpPr>
          <a:xfrm>
            <a:off x="477108" y="2011324"/>
            <a:ext cx="5895898" cy="4255201"/>
            <a:chOff x="0" y="0"/>
            <a:chExt cx="1370143" cy="988863"/>
          </a:xfrm>
        </p:grpSpPr>
        <p:sp>
          <p:nvSpPr>
            <p:cNvPr id="4" name="Freeform 4"/>
            <p:cNvSpPr/>
            <p:nvPr/>
          </p:nvSpPr>
          <p:spPr>
            <a:xfrm>
              <a:off x="0" y="0"/>
              <a:ext cx="1370143" cy="988863"/>
            </a:xfrm>
            <a:custGeom>
              <a:avLst/>
              <a:gdLst/>
              <a:ahLst/>
              <a:cxnLst/>
              <a:rect l="l" t="t" r="r" b="b"/>
              <a:pathLst>
                <a:path w="1370143" h="988863">
                  <a:moveTo>
                    <a:pt x="23636" y="0"/>
                  </a:moveTo>
                  <a:lnTo>
                    <a:pt x="1346508" y="0"/>
                  </a:lnTo>
                  <a:cubicBezTo>
                    <a:pt x="1359561" y="0"/>
                    <a:pt x="1370143" y="10582"/>
                    <a:pt x="1370143" y="23636"/>
                  </a:cubicBezTo>
                  <a:lnTo>
                    <a:pt x="1370143" y="965227"/>
                  </a:lnTo>
                  <a:cubicBezTo>
                    <a:pt x="1370143" y="978281"/>
                    <a:pt x="1359561" y="988863"/>
                    <a:pt x="1346508" y="988863"/>
                  </a:cubicBezTo>
                  <a:lnTo>
                    <a:pt x="23636" y="988863"/>
                  </a:lnTo>
                  <a:cubicBezTo>
                    <a:pt x="10582" y="988863"/>
                    <a:pt x="0" y="978281"/>
                    <a:pt x="0" y="965227"/>
                  </a:cubicBezTo>
                  <a:lnTo>
                    <a:pt x="0" y="23636"/>
                  </a:lnTo>
                  <a:cubicBezTo>
                    <a:pt x="0" y="10582"/>
                    <a:pt x="10582" y="0"/>
                    <a:pt x="23636" y="0"/>
                  </a:cubicBezTo>
                  <a:close/>
                </a:path>
              </a:pathLst>
            </a:custGeom>
            <a:blipFill>
              <a:blip r:embed="rId2"/>
              <a:stretch>
                <a:fillRect l="-50016" t="-16168" r="-6829"/>
              </a:stretch>
            </a:blipFill>
          </p:spPr>
          <p:txBody>
            <a:bodyPr/>
            <a:lstStyle/>
            <a:p>
              <a:endParaRPr lang="en-US" sz="1200"/>
            </a:p>
          </p:txBody>
        </p:sp>
      </p:grpSp>
      <p:grpSp>
        <p:nvGrpSpPr>
          <p:cNvPr id="5" name="Group 5"/>
          <p:cNvGrpSpPr/>
          <p:nvPr/>
        </p:nvGrpSpPr>
        <p:grpSpPr>
          <a:xfrm>
            <a:off x="6559923" y="1741219"/>
            <a:ext cx="2094706" cy="595719"/>
            <a:chOff x="0" y="0"/>
            <a:chExt cx="4189412" cy="1191437"/>
          </a:xfrm>
        </p:grpSpPr>
        <p:sp>
          <p:nvSpPr>
            <p:cNvPr id="6" name="Freeform 6"/>
            <p:cNvSpPr/>
            <p:nvPr/>
          </p:nvSpPr>
          <p:spPr>
            <a:xfrm flipH="1">
              <a:off x="1612747" y="484025"/>
              <a:ext cx="2576665" cy="707412"/>
            </a:xfrm>
            <a:custGeom>
              <a:avLst/>
              <a:gdLst/>
              <a:ahLst/>
              <a:cxnLst/>
              <a:rect l="l" t="t" r="r" b="b"/>
              <a:pathLst>
                <a:path w="2576665" h="707412">
                  <a:moveTo>
                    <a:pt x="2576665" y="0"/>
                  </a:moveTo>
                  <a:lnTo>
                    <a:pt x="0" y="0"/>
                  </a:lnTo>
                  <a:lnTo>
                    <a:pt x="0" y="707412"/>
                  </a:lnTo>
                  <a:lnTo>
                    <a:pt x="2576665" y="707412"/>
                  </a:lnTo>
                  <a:lnTo>
                    <a:pt x="2576665"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sz="1200"/>
            </a:p>
          </p:txBody>
        </p:sp>
        <p:sp>
          <p:nvSpPr>
            <p:cNvPr id="7" name="Freeform 7"/>
            <p:cNvSpPr/>
            <p:nvPr/>
          </p:nvSpPr>
          <p:spPr>
            <a:xfrm>
              <a:off x="0" y="0"/>
              <a:ext cx="1356709" cy="1191437"/>
            </a:xfrm>
            <a:custGeom>
              <a:avLst/>
              <a:gdLst/>
              <a:ahLst/>
              <a:cxnLst/>
              <a:rect l="l" t="t" r="r" b="b"/>
              <a:pathLst>
                <a:path w="1356709" h="1191437">
                  <a:moveTo>
                    <a:pt x="0" y="0"/>
                  </a:moveTo>
                  <a:lnTo>
                    <a:pt x="1356709" y="0"/>
                  </a:lnTo>
                  <a:lnTo>
                    <a:pt x="1356709" y="1191437"/>
                  </a:lnTo>
                  <a:lnTo>
                    <a:pt x="0" y="11914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grpSp>
      <p:sp>
        <p:nvSpPr>
          <p:cNvPr id="8" name="TextBox 8"/>
          <p:cNvSpPr txBox="1"/>
          <p:nvPr/>
        </p:nvSpPr>
        <p:spPr>
          <a:xfrm>
            <a:off x="477108" y="158211"/>
            <a:ext cx="10595042" cy="957250"/>
          </a:xfrm>
          <a:prstGeom prst="rect">
            <a:avLst/>
          </a:prstGeom>
        </p:spPr>
        <p:txBody>
          <a:bodyPr lIns="0" tIns="0" rIns="0" bIns="0" rtlCol="0" anchor="t">
            <a:spAutoFit/>
          </a:bodyPr>
          <a:lstStyle/>
          <a:p>
            <a:pPr>
              <a:lnSpc>
                <a:spcPts val="7680"/>
              </a:lnSpc>
            </a:pPr>
            <a:r>
              <a:rPr lang="en-US" sz="6400" u="sng" dirty="0">
                <a:solidFill>
                  <a:srgbClr val="FFFFFF"/>
                </a:solidFill>
                <a:latin typeface="Roca Two"/>
                <a:ea typeface="Roca Two"/>
                <a:cs typeface="Roca Two"/>
                <a:sym typeface="Roca Two"/>
              </a:rPr>
              <a:t>Back-End Node.js </a:t>
            </a:r>
          </a:p>
        </p:txBody>
      </p:sp>
      <p:sp>
        <p:nvSpPr>
          <p:cNvPr id="9" name="TextBox 9"/>
          <p:cNvSpPr txBox="1"/>
          <p:nvPr/>
        </p:nvSpPr>
        <p:spPr>
          <a:xfrm>
            <a:off x="6559923" y="2396882"/>
            <a:ext cx="5238848" cy="4016997"/>
          </a:xfrm>
          <a:prstGeom prst="rect">
            <a:avLst/>
          </a:prstGeom>
        </p:spPr>
        <p:txBody>
          <a:bodyPr lIns="0" tIns="0" rIns="0" bIns="0" rtlCol="0" anchor="t">
            <a:spAutoFit/>
          </a:bodyPr>
          <a:lstStyle/>
          <a:p>
            <a:pPr algn="ctr">
              <a:lnSpc>
                <a:spcPts val="2146"/>
              </a:lnSpc>
              <a:spcBef>
                <a:spcPct val="0"/>
              </a:spcBef>
            </a:pPr>
            <a:r>
              <a:rPr lang="en-US" sz="1533" b="1" spc="15" dirty="0">
                <a:solidFill>
                  <a:srgbClr val="FFFFFF"/>
                </a:solidFill>
                <a:latin typeface="Be Vietnam Ultra-Bold"/>
                <a:ea typeface="Be Vietnam Ultra-Bold"/>
                <a:cs typeface="Be Vietnam Ultra-Bold"/>
                <a:sym typeface="Be Vietnam Ultra-Bold"/>
              </a:rPr>
              <a:t>Our web application's backend is powered by Node.js and MongoDB, enabling fast, scalable, and efficient data handling.</a:t>
            </a:r>
          </a:p>
          <a:p>
            <a:pPr marL="331063" lvl="1" indent="-165531" algn="ctr">
              <a:lnSpc>
                <a:spcPts val="2146"/>
              </a:lnSpc>
              <a:spcBef>
                <a:spcPct val="0"/>
              </a:spcBef>
              <a:buFont typeface="Arial"/>
              <a:buChar char="•"/>
            </a:pPr>
            <a:r>
              <a:rPr lang="en-US" sz="1533" b="1" spc="15" dirty="0">
                <a:solidFill>
                  <a:srgbClr val="FFFFFF"/>
                </a:solidFill>
                <a:latin typeface="Be Vietnam Ultra-Bold"/>
                <a:ea typeface="Be Vietnam Ultra-Bold"/>
                <a:cs typeface="Be Vietnam Ultra-Bold"/>
                <a:sym typeface="Be Vietnam Ultra-Bold"/>
              </a:rPr>
              <a:t>Node.js provides a non-blocking, event-driven server, perfect for handling real-time API requests and smooth data flow between frontend and backend.</a:t>
            </a:r>
          </a:p>
          <a:p>
            <a:pPr marL="331063" lvl="1" indent="-165531" algn="ctr">
              <a:lnSpc>
                <a:spcPts val="2146"/>
              </a:lnSpc>
              <a:spcBef>
                <a:spcPct val="0"/>
              </a:spcBef>
              <a:buFont typeface="Arial"/>
              <a:buChar char="•"/>
            </a:pPr>
            <a:r>
              <a:rPr lang="en-US" sz="1533" b="1" spc="15" dirty="0">
                <a:solidFill>
                  <a:srgbClr val="FFFFFF"/>
                </a:solidFill>
                <a:latin typeface="Be Vietnam Ultra-Bold"/>
                <a:ea typeface="Be Vietnam Ultra-Bold"/>
                <a:cs typeface="Be Vietnam Ultra-Bold"/>
                <a:sym typeface="Be Vietnam Ultra-Bold"/>
              </a:rPr>
              <a:t>MongoDB is a NoSQL database that stores data in a flexible, JSON-like format, allowing us to manage dynamic user-generated content like watchlists, user accounts, and media data efficiently.</a:t>
            </a:r>
          </a:p>
          <a:p>
            <a:pPr algn="ctr">
              <a:lnSpc>
                <a:spcPts val="2146"/>
              </a:lnSpc>
              <a:spcBef>
                <a:spcPct val="0"/>
              </a:spcBef>
            </a:pPr>
            <a:r>
              <a:rPr lang="en-US" sz="1533" b="1" spc="15" dirty="0">
                <a:solidFill>
                  <a:srgbClr val="FFFFFF"/>
                </a:solidFill>
                <a:latin typeface="Be Vietnam Ultra-Bold"/>
                <a:ea typeface="Be Vietnam Ultra-Bold"/>
                <a:cs typeface="Be Vietnam Ultra-Bold"/>
                <a:sym typeface="Be Vietnam Ultra-Bold"/>
              </a:rPr>
              <a:t>Together, they form a powerful backend stack that supports real-time features and high performance across our application.</a:t>
            </a:r>
          </a:p>
          <a:p>
            <a:pPr algn="ctr">
              <a:lnSpc>
                <a:spcPts val="2146"/>
              </a:lnSpc>
              <a:spcBef>
                <a:spcPct val="0"/>
              </a:spcBef>
            </a:pPr>
            <a:endParaRPr lang="en-US" sz="1533" b="1" spc="15" dirty="0">
              <a:solidFill>
                <a:srgbClr val="FFFFFF"/>
              </a:solidFill>
              <a:latin typeface="Be Vietnam Ultra-Bold"/>
              <a:ea typeface="Be Vietnam Ultra-Bold"/>
              <a:cs typeface="Be Vietnam Ultra-Bold"/>
              <a:sym typeface="Be Vietnam Ultra-Bold"/>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100" y="-114300"/>
            <a:ext cx="12446000" cy="70739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grpSp>
        <p:nvGrpSpPr>
          <p:cNvPr id="3" name="Group 3"/>
          <p:cNvGrpSpPr/>
          <p:nvPr/>
        </p:nvGrpSpPr>
        <p:grpSpPr>
          <a:xfrm>
            <a:off x="685800" y="1974972"/>
            <a:ext cx="5895898" cy="4197228"/>
            <a:chOff x="0" y="0"/>
            <a:chExt cx="1370143" cy="975391"/>
          </a:xfrm>
        </p:grpSpPr>
        <p:sp>
          <p:nvSpPr>
            <p:cNvPr id="4" name="Freeform 4"/>
            <p:cNvSpPr/>
            <p:nvPr/>
          </p:nvSpPr>
          <p:spPr>
            <a:xfrm>
              <a:off x="0" y="0"/>
              <a:ext cx="1370143" cy="975391"/>
            </a:xfrm>
            <a:custGeom>
              <a:avLst/>
              <a:gdLst/>
              <a:ahLst/>
              <a:cxnLst/>
              <a:rect l="l" t="t" r="r" b="b"/>
              <a:pathLst>
                <a:path w="1370143" h="975391">
                  <a:moveTo>
                    <a:pt x="23636" y="0"/>
                  </a:moveTo>
                  <a:lnTo>
                    <a:pt x="1346508" y="0"/>
                  </a:lnTo>
                  <a:cubicBezTo>
                    <a:pt x="1359561" y="0"/>
                    <a:pt x="1370143" y="10582"/>
                    <a:pt x="1370143" y="23636"/>
                  </a:cubicBezTo>
                  <a:lnTo>
                    <a:pt x="1370143" y="951755"/>
                  </a:lnTo>
                  <a:cubicBezTo>
                    <a:pt x="1370143" y="958024"/>
                    <a:pt x="1367653" y="964035"/>
                    <a:pt x="1363221" y="968468"/>
                  </a:cubicBezTo>
                  <a:cubicBezTo>
                    <a:pt x="1358788" y="972901"/>
                    <a:pt x="1352776" y="975391"/>
                    <a:pt x="1346508" y="975391"/>
                  </a:cubicBezTo>
                  <a:lnTo>
                    <a:pt x="23636" y="975391"/>
                  </a:lnTo>
                  <a:cubicBezTo>
                    <a:pt x="10582" y="975391"/>
                    <a:pt x="0" y="964809"/>
                    <a:pt x="0" y="951755"/>
                  </a:cubicBezTo>
                  <a:lnTo>
                    <a:pt x="0" y="23636"/>
                  </a:lnTo>
                  <a:cubicBezTo>
                    <a:pt x="0" y="10582"/>
                    <a:pt x="10582" y="0"/>
                    <a:pt x="23636" y="0"/>
                  </a:cubicBezTo>
                  <a:close/>
                </a:path>
              </a:pathLst>
            </a:custGeom>
            <a:blipFill>
              <a:blip r:embed="rId2"/>
              <a:stretch>
                <a:fillRect l="-32380" t="-20865" r="-31247" b="-1422"/>
              </a:stretch>
            </a:blipFill>
          </p:spPr>
          <p:txBody>
            <a:bodyPr/>
            <a:lstStyle/>
            <a:p>
              <a:endParaRPr lang="en-US" sz="1200"/>
            </a:p>
          </p:txBody>
        </p:sp>
      </p:grpSp>
      <p:grpSp>
        <p:nvGrpSpPr>
          <p:cNvPr id="5" name="Group 5"/>
          <p:cNvGrpSpPr/>
          <p:nvPr/>
        </p:nvGrpSpPr>
        <p:grpSpPr>
          <a:xfrm>
            <a:off x="7251539" y="3144250"/>
            <a:ext cx="4015099" cy="3034447"/>
            <a:chOff x="0" y="0"/>
            <a:chExt cx="8030197" cy="6068894"/>
          </a:xfrm>
        </p:grpSpPr>
        <p:sp>
          <p:nvSpPr>
            <p:cNvPr id="6" name="TextBox 6"/>
            <p:cNvSpPr txBox="1"/>
            <p:nvPr/>
          </p:nvSpPr>
          <p:spPr>
            <a:xfrm>
              <a:off x="0" y="1991538"/>
              <a:ext cx="8030197" cy="478080"/>
            </a:xfrm>
            <a:prstGeom prst="rect">
              <a:avLst/>
            </a:prstGeom>
          </p:spPr>
          <p:txBody>
            <a:bodyPr lIns="0" tIns="0" rIns="0" bIns="0" rtlCol="0" anchor="t">
              <a:spAutoFit/>
            </a:bodyPr>
            <a:lstStyle/>
            <a:p>
              <a:pPr>
                <a:lnSpc>
                  <a:spcPts val="1960"/>
                </a:lnSpc>
                <a:spcBef>
                  <a:spcPct val="0"/>
                </a:spcBef>
              </a:pPr>
              <a:r>
                <a:rPr lang="en-US" sz="1600" b="1" spc="14" dirty="0">
                  <a:solidFill>
                    <a:srgbClr val="FFFFFF"/>
                  </a:solidFill>
                  <a:latin typeface="Be Vietnam Ultra-Bold"/>
                  <a:ea typeface="Be Vietnam Ultra-Bold"/>
                  <a:cs typeface="Be Vietnam Ultra-Bold"/>
                  <a:sym typeface="Be Vietnam Ultra-Bold"/>
                </a:rPr>
                <a:t>Intuitive Design</a:t>
              </a:r>
            </a:p>
          </p:txBody>
        </p:sp>
        <p:sp>
          <p:nvSpPr>
            <p:cNvPr id="7" name="TextBox 7"/>
            <p:cNvSpPr txBox="1"/>
            <p:nvPr/>
          </p:nvSpPr>
          <p:spPr>
            <a:xfrm>
              <a:off x="0" y="2711510"/>
              <a:ext cx="8030197" cy="922946"/>
            </a:xfrm>
            <a:prstGeom prst="rect">
              <a:avLst/>
            </a:prstGeom>
          </p:spPr>
          <p:txBody>
            <a:bodyPr lIns="0" tIns="0" rIns="0" bIns="0" rtlCol="0" anchor="t">
              <a:spAutoFit/>
            </a:bodyPr>
            <a:lstStyle/>
            <a:p>
              <a:pPr>
                <a:lnSpc>
                  <a:spcPts val="1920"/>
                </a:lnSpc>
              </a:pPr>
              <a:r>
                <a:rPr lang="en-US" sz="1300" spc="24" dirty="0">
                  <a:solidFill>
                    <a:srgbClr val="FFFFFF"/>
                  </a:solidFill>
                  <a:latin typeface="Be Vietnam"/>
                  <a:ea typeface="Be Vietnam"/>
                  <a:cs typeface="Be Vietnam"/>
                  <a:sym typeface="Be Vietnam"/>
                </a:rPr>
                <a:t>A streamlined user experience ensures quick access to their favorite content.</a:t>
              </a:r>
            </a:p>
          </p:txBody>
        </p:sp>
        <p:sp>
          <p:nvSpPr>
            <p:cNvPr id="8" name="TextBox 8"/>
            <p:cNvSpPr txBox="1"/>
            <p:nvPr/>
          </p:nvSpPr>
          <p:spPr>
            <a:xfrm>
              <a:off x="0" y="4425974"/>
              <a:ext cx="8030197" cy="478080"/>
            </a:xfrm>
            <a:prstGeom prst="rect">
              <a:avLst/>
            </a:prstGeom>
          </p:spPr>
          <p:txBody>
            <a:bodyPr lIns="0" tIns="0" rIns="0" bIns="0" rtlCol="0" anchor="t">
              <a:spAutoFit/>
            </a:bodyPr>
            <a:lstStyle/>
            <a:p>
              <a:pPr>
                <a:lnSpc>
                  <a:spcPts val="1960"/>
                </a:lnSpc>
                <a:spcBef>
                  <a:spcPct val="0"/>
                </a:spcBef>
              </a:pPr>
              <a:r>
                <a:rPr lang="en-US" sz="1600" b="1" spc="14" dirty="0">
                  <a:solidFill>
                    <a:srgbClr val="FFFFFF"/>
                  </a:solidFill>
                  <a:latin typeface="Be Vietnam Ultra-Bold"/>
                  <a:ea typeface="Be Vietnam Ultra-Bold"/>
                  <a:cs typeface="Be Vietnam Ultra-Bold"/>
                  <a:sym typeface="Be Vietnam Ultra-Bold"/>
                </a:rPr>
                <a:t>Security Features</a:t>
              </a:r>
            </a:p>
          </p:txBody>
        </p:sp>
        <p:sp>
          <p:nvSpPr>
            <p:cNvPr id="9" name="TextBox 9"/>
            <p:cNvSpPr txBox="1"/>
            <p:nvPr/>
          </p:nvSpPr>
          <p:spPr>
            <a:xfrm>
              <a:off x="0" y="5145948"/>
              <a:ext cx="8030197" cy="922946"/>
            </a:xfrm>
            <a:prstGeom prst="rect">
              <a:avLst/>
            </a:prstGeom>
          </p:spPr>
          <p:txBody>
            <a:bodyPr lIns="0" tIns="0" rIns="0" bIns="0" rtlCol="0" anchor="t">
              <a:spAutoFit/>
            </a:bodyPr>
            <a:lstStyle/>
            <a:p>
              <a:pPr>
                <a:lnSpc>
                  <a:spcPts val="1920"/>
                </a:lnSpc>
              </a:pPr>
              <a:r>
                <a:rPr lang="en-US" sz="1300" spc="24" dirty="0">
                  <a:solidFill>
                    <a:srgbClr val="FFFFFF"/>
                  </a:solidFill>
                  <a:latin typeface="Be Vietnam"/>
                  <a:ea typeface="Be Vietnam"/>
                  <a:cs typeface="Be Vietnam"/>
                  <a:sym typeface="Be Vietnam"/>
                </a:rPr>
                <a:t>Implementing strong security measures builds user trust and protects personal information effectively.</a:t>
              </a:r>
            </a:p>
          </p:txBody>
        </p:sp>
        <p:sp>
          <p:nvSpPr>
            <p:cNvPr id="10" name="Freeform 10"/>
            <p:cNvSpPr/>
            <p:nvPr/>
          </p:nvSpPr>
          <p:spPr>
            <a:xfrm flipH="1">
              <a:off x="1612747" y="484025"/>
              <a:ext cx="2576665" cy="707412"/>
            </a:xfrm>
            <a:custGeom>
              <a:avLst/>
              <a:gdLst/>
              <a:ahLst/>
              <a:cxnLst/>
              <a:rect l="l" t="t" r="r" b="b"/>
              <a:pathLst>
                <a:path w="2576665" h="707412">
                  <a:moveTo>
                    <a:pt x="2576665" y="0"/>
                  </a:moveTo>
                  <a:lnTo>
                    <a:pt x="0" y="0"/>
                  </a:lnTo>
                  <a:lnTo>
                    <a:pt x="0" y="707412"/>
                  </a:lnTo>
                  <a:lnTo>
                    <a:pt x="2576665" y="707412"/>
                  </a:lnTo>
                  <a:lnTo>
                    <a:pt x="2576665"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sz="1200"/>
            </a:p>
          </p:txBody>
        </p:sp>
        <p:sp>
          <p:nvSpPr>
            <p:cNvPr id="11" name="Freeform 11"/>
            <p:cNvSpPr/>
            <p:nvPr/>
          </p:nvSpPr>
          <p:spPr>
            <a:xfrm>
              <a:off x="0" y="0"/>
              <a:ext cx="1356709" cy="1191437"/>
            </a:xfrm>
            <a:custGeom>
              <a:avLst/>
              <a:gdLst/>
              <a:ahLst/>
              <a:cxnLst/>
              <a:rect l="l" t="t" r="r" b="b"/>
              <a:pathLst>
                <a:path w="1356709" h="1191437">
                  <a:moveTo>
                    <a:pt x="0" y="0"/>
                  </a:moveTo>
                  <a:lnTo>
                    <a:pt x="1356709" y="0"/>
                  </a:lnTo>
                  <a:lnTo>
                    <a:pt x="1356709" y="1191437"/>
                  </a:lnTo>
                  <a:lnTo>
                    <a:pt x="0" y="11914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grpSp>
      <p:sp>
        <p:nvSpPr>
          <p:cNvPr id="12" name="TextBox 12"/>
          <p:cNvSpPr txBox="1"/>
          <p:nvPr/>
        </p:nvSpPr>
        <p:spPr>
          <a:xfrm>
            <a:off x="471002" y="433389"/>
            <a:ext cx="10595042" cy="957250"/>
          </a:xfrm>
          <a:prstGeom prst="rect">
            <a:avLst/>
          </a:prstGeom>
        </p:spPr>
        <p:txBody>
          <a:bodyPr lIns="0" tIns="0" rIns="0" bIns="0" rtlCol="0" anchor="t">
            <a:spAutoFit/>
          </a:bodyPr>
          <a:lstStyle/>
          <a:p>
            <a:pPr>
              <a:lnSpc>
                <a:spcPts val="7680"/>
              </a:lnSpc>
            </a:pPr>
            <a:r>
              <a:rPr lang="en-US" sz="6400" u="sng" dirty="0">
                <a:solidFill>
                  <a:srgbClr val="FFFFFF"/>
                </a:solidFill>
                <a:latin typeface="Roca Two"/>
                <a:ea typeface="Roca Two"/>
                <a:cs typeface="Roca Two"/>
                <a:sym typeface="Roca Two"/>
              </a:rPr>
              <a:t>Login Page Concepts</a:t>
            </a:r>
          </a:p>
        </p:txBody>
      </p:sp>
      <p:grpSp>
        <p:nvGrpSpPr>
          <p:cNvPr id="13" name="Group 3">
            <a:extLst>
              <a:ext uri="{FF2B5EF4-FFF2-40B4-BE49-F238E27FC236}">
                <a16:creationId xmlns:a16="http://schemas.microsoft.com/office/drawing/2014/main" id="{B9F4AAAC-C069-DC25-F617-44A646D0A733}"/>
              </a:ext>
            </a:extLst>
          </p:cNvPr>
          <p:cNvGrpSpPr/>
          <p:nvPr/>
        </p:nvGrpSpPr>
        <p:grpSpPr>
          <a:xfrm>
            <a:off x="595271" y="1976447"/>
            <a:ext cx="5895898" cy="4197228"/>
            <a:chOff x="0" y="0"/>
            <a:chExt cx="1370143" cy="975391"/>
          </a:xfrm>
        </p:grpSpPr>
        <p:sp>
          <p:nvSpPr>
            <p:cNvPr id="14" name="Freeform 4">
              <a:extLst>
                <a:ext uri="{FF2B5EF4-FFF2-40B4-BE49-F238E27FC236}">
                  <a16:creationId xmlns:a16="http://schemas.microsoft.com/office/drawing/2014/main" id="{536B32B1-4426-EB4D-0723-3B3C822B53A8}"/>
                </a:ext>
              </a:extLst>
            </p:cNvPr>
            <p:cNvSpPr/>
            <p:nvPr/>
          </p:nvSpPr>
          <p:spPr>
            <a:xfrm>
              <a:off x="0" y="0"/>
              <a:ext cx="1370143" cy="975391"/>
            </a:xfrm>
            <a:custGeom>
              <a:avLst/>
              <a:gdLst/>
              <a:ahLst/>
              <a:cxnLst/>
              <a:rect l="l" t="t" r="r" b="b"/>
              <a:pathLst>
                <a:path w="1370143" h="975391">
                  <a:moveTo>
                    <a:pt x="23636" y="0"/>
                  </a:moveTo>
                  <a:lnTo>
                    <a:pt x="1346508" y="0"/>
                  </a:lnTo>
                  <a:cubicBezTo>
                    <a:pt x="1359561" y="0"/>
                    <a:pt x="1370143" y="10582"/>
                    <a:pt x="1370143" y="23636"/>
                  </a:cubicBezTo>
                  <a:lnTo>
                    <a:pt x="1370143" y="951755"/>
                  </a:lnTo>
                  <a:cubicBezTo>
                    <a:pt x="1370143" y="958024"/>
                    <a:pt x="1367653" y="964035"/>
                    <a:pt x="1363221" y="968468"/>
                  </a:cubicBezTo>
                  <a:cubicBezTo>
                    <a:pt x="1358788" y="972901"/>
                    <a:pt x="1352776" y="975391"/>
                    <a:pt x="1346508" y="975391"/>
                  </a:cubicBezTo>
                  <a:lnTo>
                    <a:pt x="23636" y="975391"/>
                  </a:lnTo>
                  <a:cubicBezTo>
                    <a:pt x="10582" y="975391"/>
                    <a:pt x="0" y="964809"/>
                    <a:pt x="0" y="951755"/>
                  </a:cubicBezTo>
                  <a:lnTo>
                    <a:pt x="0" y="23636"/>
                  </a:lnTo>
                  <a:cubicBezTo>
                    <a:pt x="0" y="10582"/>
                    <a:pt x="10582" y="0"/>
                    <a:pt x="23636" y="0"/>
                  </a:cubicBezTo>
                  <a:close/>
                </a:path>
              </a:pathLst>
            </a:custGeom>
            <a:blipFill>
              <a:blip r:embed="rId2"/>
              <a:stretch>
                <a:fillRect l="-32380" t="-20865" r="-31247" b="-1422"/>
              </a:stretch>
            </a:blipFill>
          </p:spPr>
          <p:txBody>
            <a:bodyPr/>
            <a:lstStyle/>
            <a:p>
              <a:endParaRPr lang="en-US" sz="1200"/>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7800" y="-101600"/>
            <a:ext cx="12534900" cy="70612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grpSp>
        <p:nvGrpSpPr>
          <p:cNvPr id="3" name="Group 3"/>
          <p:cNvGrpSpPr/>
          <p:nvPr/>
        </p:nvGrpSpPr>
        <p:grpSpPr>
          <a:xfrm>
            <a:off x="775802" y="1916999"/>
            <a:ext cx="5895898" cy="4255201"/>
            <a:chOff x="0" y="0"/>
            <a:chExt cx="1370143" cy="988863"/>
          </a:xfrm>
        </p:grpSpPr>
        <p:sp>
          <p:nvSpPr>
            <p:cNvPr id="4" name="Freeform 4"/>
            <p:cNvSpPr/>
            <p:nvPr/>
          </p:nvSpPr>
          <p:spPr>
            <a:xfrm>
              <a:off x="0" y="0"/>
              <a:ext cx="1370143" cy="988863"/>
            </a:xfrm>
            <a:custGeom>
              <a:avLst/>
              <a:gdLst/>
              <a:ahLst/>
              <a:cxnLst/>
              <a:rect l="l" t="t" r="r" b="b"/>
              <a:pathLst>
                <a:path w="1370143" h="988863">
                  <a:moveTo>
                    <a:pt x="23636" y="0"/>
                  </a:moveTo>
                  <a:lnTo>
                    <a:pt x="1346508" y="0"/>
                  </a:lnTo>
                  <a:cubicBezTo>
                    <a:pt x="1359561" y="0"/>
                    <a:pt x="1370143" y="10582"/>
                    <a:pt x="1370143" y="23636"/>
                  </a:cubicBezTo>
                  <a:lnTo>
                    <a:pt x="1370143" y="965227"/>
                  </a:lnTo>
                  <a:cubicBezTo>
                    <a:pt x="1370143" y="978281"/>
                    <a:pt x="1359561" y="988863"/>
                    <a:pt x="1346508" y="988863"/>
                  </a:cubicBezTo>
                  <a:lnTo>
                    <a:pt x="23636" y="988863"/>
                  </a:lnTo>
                  <a:cubicBezTo>
                    <a:pt x="10582" y="988863"/>
                    <a:pt x="0" y="978281"/>
                    <a:pt x="0" y="965227"/>
                  </a:cubicBezTo>
                  <a:lnTo>
                    <a:pt x="0" y="23636"/>
                  </a:lnTo>
                  <a:cubicBezTo>
                    <a:pt x="0" y="10582"/>
                    <a:pt x="10582" y="0"/>
                    <a:pt x="23636" y="0"/>
                  </a:cubicBezTo>
                  <a:close/>
                </a:path>
              </a:pathLst>
            </a:custGeom>
            <a:blipFill>
              <a:blip r:embed="rId2"/>
              <a:stretch>
                <a:fillRect l="-35232" t="-22758" r="-31499" b="-692"/>
              </a:stretch>
            </a:blipFill>
          </p:spPr>
          <p:txBody>
            <a:bodyPr/>
            <a:lstStyle/>
            <a:p>
              <a:endParaRPr lang="en-US" sz="1200"/>
            </a:p>
          </p:txBody>
        </p:sp>
      </p:grpSp>
      <p:grpSp>
        <p:nvGrpSpPr>
          <p:cNvPr id="5" name="Group 5"/>
          <p:cNvGrpSpPr/>
          <p:nvPr/>
        </p:nvGrpSpPr>
        <p:grpSpPr>
          <a:xfrm>
            <a:off x="7251539" y="2902950"/>
            <a:ext cx="4119305" cy="3524645"/>
            <a:chOff x="0" y="0"/>
            <a:chExt cx="8238609" cy="7049290"/>
          </a:xfrm>
        </p:grpSpPr>
        <p:sp>
          <p:nvSpPr>
            <p:cNvPr id="6" name="TextBox 6"/>
            <p:cNvSpPr txBox="1"/>
            <p:nvPr/>
          </p:nvSpPr>
          <p:spPr>
            <a:xfrm>
              <a:off x="0" y="1991538"/>
              <a:ext cx="8030197" cy="991040"/>
            </a:xfrm>
            <a:prstGeom prst="rect">
              <a:avLst/>
            </a:prstGeom>
          </p:spPr>
          <p:txBody>
            <a:bodyPr lIns="0" tIns="0" rIns="0" bIns="0" rtlCol="0" anchor="t">
              <a:spAutoFit/>
            </a:bodyPr>
            <a:lstStyle/>
            <a:p>
              <a:pPr>
                <a:lnSpc>
                  <a:spcPts val="1960"/>
                </a:lnSpc>
                <a:spcBef>
                  <a:spcPct val="0"/>
                </a:spcBef>
              </a:pPr>
              <a:r>
                <a:rPr lang="en-US" sz="1600" b="1" dirty="0">
                  <a:solidFill>
                    <a:schemeClr val="bg1"/>
                  </a:solidFill>
                  <a:latin typeface="Be Vietnam Ultra-Bold" panose="020B0604020202020204" charset="0"/>
                </a:rPr>
                <a:t>Secure Authentication</a:t>
              </a:r>
              <a:br>
                <a:rPr lang="en-US" sz="1600" dirty="0">
                  <a:solidFill>
                    <a:schemeClr val="bg1"/>
                  </a:solidFill>
                  <a:latin typeface="Be Vietnam Ultra-Bold" panose="020B0604020202020204" charset="0"/>
                </a:rPr>
              </a:br>
              <a:endParaRPr lang="en-US" sz="1600" b="1" spc="14" dirty="0">
                <a:solidFill>
                  <a:schemeClr val="bg1"/>
                </a:solidFill>
                <a:latin typeface="Be Vietnam Ultra-Bold" panose="020B0604020202020204" charset="0"/>
                <a:ea typeface="Be Vietnam Ultra-Bold"/>
                <a:cs typeface="Be Vietnam Ultra-Bold"/>
                <a:sym typeface="Be Vietnam Ultra-Bold"/>
              </a:endParaRPr>
            </a:p>
          </p:txBody>
        </p:sp>
        <p:sp>
          <p:nvSpPr>
            <p:cNvPr id="7" name="TextBox 7"/>
            <p:cNvSpPr txBox="1"/>
            <p:nvPr/>
          </p:nvSpPr>
          <p:spPr>
            <a:xfrm>
              <a:off x="0" y="2711510"/>
              <a:ext cx="8238609" cy="1412950"/>
            </a:xfrm>
            <a:prstGeom prst="rect">
              <a:avLst/>
            </a:prstGeom>
          </p:spPr>
          <p:txBody>
            <a:bodyPr wrap="square" lIns="0" tIns="0" rIns="0" bIns="0" rtlCol="0" anchor="t">
              <a:spAutoFit/>
            </a:bodyPr>
            <a:lstStyle/>
            <a:p>
              <a:pPr>
                <a:lnSpc>
                  <a:spcPts val="1920"/>
                </a:lnSpc>
              </a:pPr>
              <a:r>
                <a:rPr lang="en-US" sz="1300" dirty="0">
                  <a:solidFill>
                    <a:schemeClr val="bg1"/>
                  </a:solidFill>
                  <a:latin typeface="Be Vietnam Ultra-Bold" panose="020B0604020202020204" charset="0"/>
                </a:rPr>
                <a:t>To ensure user privacy and data protection, the page includes secure authentication measures, such as password strength indicators and email verification.</a:t>
              </a:r>
              <a:endParaRPr lang="en-US" sz="1300" spc="24" dirty="0">
                <a:solidFill>
                  <a:schemeClr val="bg1"/>
                </a:solidFill>
                <a:latin typeface="Be Vietnam Ultra-Bold" panose="020B0604020202020204" charset="0"/>
                <a:ea typeface="Be Vietnam"/>
                <a:cs typeface="Be Vietnam"/>
                <a:sym typeface="Be Vietnam"/>
              </a:endParaRPr>
            </a:p>
          </p:txBody>
        </p:sp>
        <p:sp>
          <p:nvSpPr>
            <p:cNvPr id="8" name="TextBox 8"/>
            <p:cNvSpPr txBox="1"/>
            <p:nvPr/>
          </p:nvSpPr>
          <p:spPr>
            <a:xfrm>
              <a:off x="0" y="4425974"/>
              <a:ext cx="8030197" cy="991040"/>
            </a:xfrm>
            <a:prstGeom prst="rect">
              <a:avLst/>
            </a:prstGeom>
          </p:spPr>
          <p:txBody>
            <a:bodyPr lIns="0" tIns="0" rIns="0" bIns="0" rtlCol="0" anchor="t">
              <a:spAutoFit/>
            </a:bodyPr>
            <a:lstStyle/>
            <a:p>
              <a:pPr>
                <a:lnSpc>
                  <a:spcPts val="1960"/>
                </a:lnSpc>
                <a:spcBef>
                  <a:spcPct val="0"/>
                </a:spcBef>
              </a:pPr>
              <a:r>
                <a:rPr lang="en-US" sz="1600" b="1" dirty="0">
                  <a:solidFill>
                    <a:schemeClr val="bg1"/>
                  </a:solidFill>
                  <a:latin typeface="Be Vietnam Ultra-Bold" panose="020B0604020202020204" charset="0"/>
                </a:rPr>
                <a:t>Social Media Integration</a:t>
              </a:r>
              <a:br>
                <a:rPr lang="en-US" sz="1600" dirty="0">
                  <a:solidFill>
                    <a:schemeClr val="bg1"/>
                  </a:solidFill>
                  <a:latin typeface="Be Vietnam Ultra-Bold" panose="020B0604020202020204" charset="0"/>
                </a:rPr>
              </a:br>
              <a:endParaRPr lang="en-US" sz="1600" b="1" spc="14" dirty="0">
                <a:solidFill>
                  <a:schemeClr val="bg1"/>
                </a:solidFill>
                <a:latin typeface="Be Vietnam Ultra-Bold" panose="020B0604020202020204" charset="0"/>
                <a:ea typeface="Be Vietnam Ultra-Bold"/>
                <a:cs typeface="Be Vietnam Ultra-Bold"/>
                <a:sym typeface="Be Vietnam Ultra-Bold"/>
              </a:endParaRPr>
            </a:p>
          </p:txBody>
        </p:sp>
        <p:sp>
          <p:nvSpPr>
            <p:cNvPr id="9" name="TextBox 9"/>
            <p:cNvSpPr txBox="1"/>
            <p:nvPr/>
          </p:nvSpPr>
          <p:spPr>
            <a:xfrm>
              <a:off x="0" y="5145948"/>
              <a:ext cx="8030197" cy="1903342"/>
            </a:xfrm>
            <a:prstGeom prst="rect">
              <a:avLst/>
            </a:prstGeom>
          </p:spPr>
          <p:txBody>
            <a:bodyPr lIns="0" tIns="0" rIns="0" bIns="0" rtlCol="0" anchor="t">
              <a:spAutoFit/>
            </a:bodyPr>
            <a:lstStyle/>
            <a:p>
              <a:pPr>
                <a:lnSpc>
                  <a:spcPts val="1920"/>
                </a:lnSpc>
              </a:pPr>
              <a:r>
                <a:rPr lang="en-US" sz="1300" dirty="0">
                  <a:solidFill>
                    <a:schemeClr val="bg1"/>
                  </a:solidFill>
                  <a:latin typeface="Be Vietnam Ultra-Bold" panose="020B0604020202020204" charset="0"/>
                </a:rPr>
                <a:t>For added convenience, users can sign up using their existing social media accounts (Google, Facebook, etc.), saving time and reducing the friction of manual entry.</a:t>
              </a:r>
              <a:endParaRPr lang="en-US" sz="1300" spc="24" dirty="0">
                <a:solidFill>
                  <a:schemeClr val="bg1"/>
                </a:solidFill>
                <a:latin typeface="Be Vietnam Ultra-Bold" panose="020B0604020202020204" charset="0"/>
                <a:ea typeface="Be Vietnam"/>
                <a:cs typeface="Be Vietnam"/>
                <a:sym typeface="Be Vietnam"/>
              </a:endParaRPr>
            </a:p>
          </p:txBody>
        </p:sp>
        <p:sp>
          <p:nvSpPr>
            <p:cNvPr id="10" name="Freeform 10"/>
            <p:cNvSpPr/>
            <p:nvPr/>
          </p:nvSpPr>
          <p:spPr>
            <a:xfrm flipH="1">
              <a:off x="1612747" y="484025"/>
              <a:ext cx="2576665" cy="707412"/>
            </a:xfrm>
            <a:custGeom>
              <a:avLst/>
              <a:gdLst/>
              <a:ahLst/>
              <a:cxnLst/>
              <a:rect l="l" t="t" r="r" b="b"/>
              <a:pathLst>
                <a:path w="2576665" h="707412">
                  <a:moveTo>
                    <a:pt x="2576665" y="0"/>
                  </a:moveTo>
                  <a:lnTo>
                    <a:pt x="0" y="0"/>
                  </a:lnTo>
                  <a:lnTo>
                    <a:pt x="0" y="707412"/>
                  </a:lnTo>
                  <a:lnTo>
                    <a:pt x="2576665" y="707412"/>
                  </a:lnTo>
                  <a:lnTo>
                    <a:pt x="2576665"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sz="1200"/>
            </a:p>
          </p:txBody>
        </p:sp>
        <p:sp>
          <p:nvSpPr>
            <p:cNvPr id="11" name="Freeform 11"/>
            <p:cNvSpPr/>
            <p:nvPr/>
          </p:nvSpPr>
          <p:spPr>
            <a:xfrm>
              <a:off x="0" y="0"/>
              <a:ext cx="1356709" cy="1191437"/>
            </a:xfrm>
            <a:custGeom>
              <a:avLst/>
              <a:gdLst/>
              <a:ahLst/>
              <a:cxnLst/>
              <a:rect l="l" t="t" r="r" b="b"/>
              <a:pathLst>
                <a:path w="1356709" h="1191437">
                  <a:moveTo>
                    <a:pt x="0" y="0"/>
                  </a:moveTo>
                  <a:lnTo>
                    <a:pt x="1356709" y="0"/>
                  </a:lnTo>
                  <a:lnTo>
                    <a:pt x="1356709" y="1191437"/>
                  </a:lnTo>
                  <a:lnTo>
                    <a:pt x="0" y="11914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grpSp>
      <p:sp>
        <p:nvSpPr>
          <p:cNvPr id="12" name="TextBox 12"/>
          <p:cNvSpPr txBox="1"/>
          <p:nvPr/>
        </p:nvSpPr>
        <p:spPr>
          <a:xfrm>
            <a:off x="588233" y="238311"/>
            <a:ext cx="10595042" cy="957250"/>
          </a:xfrm>
          <a:prstGeom prst="rect">
            <a:avLst/>
          </a:prstGeom>
        </p:spPr>
        <p:txBody>
          <a:bodyPr lIns="0" tIns="0" rIns="0" bIns="0" rtlCol="0" anchor="t">
            <a:spAutoFit/>
          </a:bodyPr>
          <a:lstStyle/>
          <a:p>
            <a:pPr>
              <a:lnSpc>
                <a:spcPts val="7680"/>
              </a:lnSpc>
            </a:pPr>
            <a:r>
              <a:rPr lang="en-US" sz="6400" u="sng" dirty="0">
                <a:solidFill>
                  <a:srgbClr val="FFFFFF"/>
                </a:solidFill>
                <a:latin typeface="Roca Two"/>
                <a:ea typeface="Roca Two"/>
                <a:cs typeface="Roca Two"/>
                <a:sym typeface="Roca Two"/>
              </a:rPr>
              <a:t>Signup Page Features</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258" y="-147082"/>
            <a:ext cx="12467502" cy="7152163"/>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grpSp>
        <p:nvGrpSpPr>
          <p:cNvPr id="3" name="Group 3"/>
          <p:cNvGrpSpPr/>
          <p:nvPr/>
        </p:nvGrpSpPr>
        <p:grpSpPr>
          <a:xfrm>
            <a:off x="8205820" y="685800"/>
            <a:ext cx="3986180" cy="6175483"/>
            <a:chOff x="-258030" y="0"/>
            <a:chExt cx="7972361" cy="12034286"/>
          </a:xfrm>
        </p:grpSpPr>
        <p:sp>
          <p:nvSpPr>
            <p:cNvPr id="4" name="TextBox 4"/>
            <p:cNvSpPr txBox="1"/>
            <p:nvPr/>
          </p:nvSpPr>
          <p:spPr>
            <a:xfrm>
              <a:off x="-258030" y="1774619"/>
              <a:ext cx="7714331" cy="6130528"/>
            </a:xfrm>
            <a:prstGeom prst="rect">
              <a:avLst/>
            </a:prstGeom>
          </p:spPr>
          <p:txBody>
            <a:bodyPr lIns="0" tIns="0" rIns="0" bIns="0" rtlCol="0" anchor="t">
              <a:spAutoFit/>
            </a:bodyPr>
            <a:lstStyle/>
            <a:p>
              <a:pPr>
                <a:lnSpc>
                  <a:spcPts val="1883"/>
                </a:lnSpc>
              </a:pPr>
              <a:r>
                <a:rPr lang="en-US" sz="1200" b="1" spc="13" dirty="0">
                  <a:solidFill>
                    <a:srgbClr val="FFFFFF"/>
                  </a:solidFill>
                  <a:latin typeface="Be Vietnam Ultra-Bold"/>
                  <a:ea typeface="Be Vietnam Ultra-Bold"/>
                  <a:cs typeface="Be Vietnam Ultra-Bold"/>
                  <a:sym typeface="Be Vietnam Ultra-Bold"/>
                </a:rPr>
                <a:t>To ensure a seamless user experience across all devices (mobile, tablet, desktop), we integrated Bootstrap into our project.</a:t>
              </a:r>
            </a:p>
            <a:p>
              <a:pPr>
                <a:lnSpc>
                  <a:spcPts val="1883"/>
                </a:lnSpc>
              </a:pPr>
              <a:r>
                <a:rPr lang="en-US" sz="1200" b="1" spc="13" dirty="0">
                  <a:solidFill>
                    <a:srgbClr val="FFFFFF"/>
                  </a:solidFill>
                  <a:latin typeface="Be Vietnam Ultra-Bold"/>
                  <a:ea typeface="Be Vietnam Ultra-Bold"/>
                  <a:cs typeface="Be Vietnam Ultra-Bold"/>
                  <a:sym typeface="Be Vietnam Ultra-Bold"/>
                </a:rPr>
                <a:t> Bootstrap’s responsive grid system, pre-built components, and utility classes allowed us to:</a:t>
              </a:r>
            </a:p>
            <a:p>
              <a:pPr marL="290385" lvl="1" indent="-145193">
                <a:lnSpc>
                  <a:spcPts val="1883"/>
                </a:lnSpc>
                <a:buFont typeface="Arial"/>
                <a:buChar char="•"/>
              </a:pPr>
              <a:r>
                <a:rPr lang="en-US" sz="1200" b="1" spc="13" dirty="0">
                  <a:solidFill>
                    <a:srgbClr val="FFFFFF"/>
                  </a:solidFill>
                  <a:latin typeface="Be Vietnam Ultra-Bold"/>
                  <a:ea typeface="Be Vietnam Ultra-Bold"/>
                  <a:cs typeface="Be Vietnam Ultra-Bold"/>
                  <a:sym typeface="Be Vietnam Ultra-Bold"/>
                </a:rPr>
                <a:t>Build a mobile-first layout</a:t>
              </a:r>
            </a:p>
            <a:p>
              <a:pPr marL="290385" lvl="1" indent="-145193">
                <a:lnSpc>
                  <a:spcPts val="1883"/>
                </a:lnSpc>
                <a:buFont typeface="Arial"/>
                <a:buChar char="•"/>
              </a:pPr>
              <a:r>
                <a:rPr lang="en-US" sz="1200" b="1" spc="13" dirty="0">
                  <a:solidFill>
                    <a:srgbClr val="FFFFFF"/>
                  </a:solidFill>
                  <a:latin typeface="Be Vietnam Ultra-Bold"/>
                  <a:ea typeface="Be Vietnam Ultra-Bold"/>
                  <a:cs typeface="Be Vietnam Ultra-Bold"/>
                  <a:sym typeface="Be Vietnam Ultra-Bold"/>
                </a:rPr>
                <a:t>Ensure fluid resizing across screen sizes</a:t>
              </a:r>
            </a:p>
            <a:p>
              <a:pPr marL="290385" lvl="1" indent="-145193">
                <a:lnSpc>
                  <a:spcPts val="1883"/>
                </a:lnSpc>
                <a:buFont typeface="Arial"/>
                <a:buChar char="•"/>
              </a:pPr>
              <a:r>
                <a:rPr lang="en-US" sz="1200" b="1" spc="13" dirty="0">
                  <a:solidFill>
                    <a:srgbClr val="FFFFFF"/>
                  </a:solidFill>
                  <a:latin typeface="Be Vietnam Ultra-Bold"/>
                  <a:ea typeface="Be Vietnam Ultra-Bold"/>
                  <a:cs typeface="Be Vietnam Ultra-Bold"/>
                  <a:sym typeface="Be Vietnam Ultra-Bold"/>
                </a:rPr>
                <a:t>Use responsive navigation bars, cards, and modals</a:t>
              </a:r>
            </a:p>
            <a:p>
              <a:pPr marL="290385" lvl="1" indent="-145193">
                <a:lnSpc>
                  <a:spcPts val="1883"/>
                </a:lnSpc>
                <a:buFont typeface="Arial"/>
                <a:buChar char="•"/>
              </a:pPr>
              <a:r>
                <a:rPr lang="en-US" sz="1200" b="1" spc="13" dirty="0">
                  <a:solidFill>
                    <a:srgbClr val="FFFFFF"/>
                  </a:solidFill>
                  <a:latin typeface="Be Vietnam Ultra-Bold"/>
                  <a:ea typeface="Be Vietnam Ultra-Bold"/>
                  <a:cs typeface="Be Vietnam Ultra-Bold"/>
                  <a:sym typeface="Be Vietnam Ultra-Bold"/>
                </a:rPr>
                <a:t>Speed up development with consistent styling</a:t>
              </a:r>
            </a:p>
            <a:p>
              <a:pPr>
                <a:lnSpc>
                  <a:spcPts val="1883"/>
                </a:lnSpc>
              </a:pPr>
              <a:r>
                <a:rPr lang="en-US" sz="1200" b="1" spc="13" dirty="0">
                  <a:solidFill>
                    <a:srgbClr val="FFFFFF"/>
                  </a:solidFill>
                  <a:latin typeface="Be Vietnam Ultra-Bold"/>
                  <a:ea typeface="Be Vietnam Ultra-Bold"/>
                  <a:cs typeface="Be Vietnam Ultra-Bold"/>
                  <a:sym typeface="Be Vietnam Ultra-Bold"/>
                </a:rPr>
                <a:t>By leveraging Bootstrap, we achieved a modern, responsive design without reinventing the wheel.</a:t>
              </a:r>
            </a:p>
            <a:p>
              <a:pPr>
                <a:lnSpc>
                  <a:spcPts val="1883"/>
                </a:lnSpc>
                <a:spcBef>
                  <a:spcPct val="0"/>
                </a:spcBef>
              </a:pPr>
              <a:endParaRPr lang="en-US" sz="1345" b="1" spc="13" dirty="0">
                <a:solidFill>
                  <a:srgbClr val="FFFFFF"/>
                </a:solidFill>
                <a:latin typeface="Be Vietnam Ultra-Bold"/>
                <a:ea typeface="Be Vietnam Ultra-Bold"/>
                <a:cs typeface="Be Vietnam Ultra-Bold"/>
                <a:sym typeface="Be Vietnam Ultra-Bold"/>
              </a:endParaRPr>
            </a:p>
          </p:txBody>
        </p:sp>
        <p:sp>
          <p:nvSpPr>
            <p:cNvPr id="5" name="TextBox 5"/>
            <p:cNvSpPr txBox="1"/>
            <p:nvPr/>
          </p:nvSpPr>
          <p:spPr>
            <a:xfrm>
              <a:off x="0" y="9739492"/>
              <a:ext cx="7714331" cy="419732"/>
            </a:xfrm>
            <a:prstGeom prst="rect">
              <a:avLst/>
            </a:prstGeom>
          </p:spPr>
          <p:txBody>
            <a:bodyPr lIns="0" tIns="0" rIns="0" bIns="0" rtlCol="0" anchor="t">
              <a:spAutoFit/>
            </a:bodyPr>
            <a:lstStyle/>
            <a:p>
              <a:pPr>
                <a:lnSpc>
                  <a:spcPts val="1844"/>
                </a:lnSpc>
              </a:pPr>
              <a:endParaRPr sz="1200"/>
            </a:p>
          </p:txBody>
        </p:sp>
        <p:sp>
          <p:nvSpPr>
            <p:cNvPr id="6" name="TextBox 6"/>
            <p:cNvSpPr txBox="1"/>
            <p:nvPr/>
          </p:nvSpPr>
          <p:spPr>
            <a:xfrm>
              <a:off x="0" y="10924026"/>
              <a:ext cx="7714331" cy="438968"/>
            </a:xfrm>
            <a:prstGeom prst="rect">
              <a:avLst/>
            </a:prstGeom>
          </p:spPr>
          <p:txBody>
            <a:bodyPr lIns="0" tIns="0" rIns="0" bIns="0" rtlCol="0" anchor="t">
              <a:spAutoFit/>
            </a:bodyPr>
            <a:lstStyle/>
            <a:p>
              <a:pPr>
                <a:lnSpc>
                  <a:spcPts val="1883"/>
                </a:lnSpc>
                <a:spcBef>
                  <a:spcPct val="0"/>
                </a:spcBef>
              </a:pPr>
              <a:endParaRPr sz="1200"/>
            </a:p>
          </p:txBody>
        </p:sp>
        <p:sp>
          <p:nvSpPr>
            <p:cNvPr id="7" name="TextBox 7"/>
            <p:cNvSpPr txBox="1"/>
            <p:nvPr/>
          </p:nvSpPr>
          <p:spPr>
            <a:xfrm>
              <a:off x="0" y="11614554"/>
              <a:ext cx="7714331" cy="419732"/>
            </a:xfrm>
            <a:prstGeom prst="rect">
              <a:avLst/>
            </a:prstGeom>
          </p:spPr>
          <p:txBody>
            <a:bodyPr lIns="0" tIns="0" rIns="0" bIns="0" rtlCol="0" anchor="t">
              <a:spAutoFit/>
            </a:bodyPr>
            <a:lstStyle/>
            <a:p>
              <a:pPr>
                <a:lnSpc>
                  <a:spcPts val="1844"/>
                </a:lnSpc>
              </a:pPr>
              <a:endParaRPr sz="1200"/>
            </a:p>
          </p:txBody>
        </p:sp>
        <p:sp>
          <p:nvSpPr>
            <p:cNvPr id="8" name="Freeform 8"/>
            <p:cNvSpPr/>
            <p:nvPr/>
          </p:nvSpPr>
          <p:spPr>
            <a:xfrm flipH="1">
              <a:off x="1549310" y="464986"/>
              <a:ext cx="2475312" cy="679586"/>
            </a:xfrm>
            <a:custGeom>
              <a:avLst/>
              <a:gdLst/>
              <a:ahLst/>
              <a:cxnLst/>
              <a:rect l="l" t="t" r="r" b="b"/>
              <a:pathLst>
                <a:path w="2475312" h="679586">
                  <a:moveTo>
                    <a:pt x="2475313" y="0"/>
                  </a:moveTo>
                  <a:lnTo>
                    <a:pt x="0" y="0"/>
                  </a:lnTo>
                  <a:lnTo>
                    <a:pt x="0" y="679586"/>
                  </a:lnTo>
                  <a:lnTo>
                    <a:pt x="2475313" y="679586"/>
                  </a:lnTo>
                  <a:lnTo>
                    <a:pt x="2475313"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1200"/>
            </a:p>
          </p:txBody>
        </p:sp>
        <p:sp>
          <p:nvSpPr>
            <p:cNvPr id="9" name="Freeform 9"/>
            <p:cNvSpPr/>
            <p:nvPr/>
          </p:nvSpPr>
          <p:spPr>
            <a:xfrm>
              <a:off x="0" y="0"/>
              <a:ext cx="1303343" cy="1144572"/>
            </a:xfrm>
            <a:custGeom>
              <a:avLst/>
              <a:gdLst/>
              <a:ahLst/>
              <a:cxnLst/>
              <a:rect l="l" t="t" r="r" b="b"/>
              <a:pathLst>
                <a:path w="1303343" h="1144572">
                  <a:moveTo>
                    <a:pt x="0" y="0"/>
                  </a:moveTo>
                  <a:lnTo>
                    <a:pt x="1303343" y="0"/>
                  </a:lnTo>
                  <a:lnTo>
                    <a:pt x="1303343" y="1144572"/>
                  </a:lnTo>
                  <a:lnTo>
                    <a:pt x="0" y="11445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sp>
        <p:nvSpPr>
          <p:cNvPr id="10" name="Freeform 10"/>
          <p:cNvSpPr/>
          <p:nvPr/>
        </p:nvSpPr>
        <p:spPr>
          <a:xfrm rot="-1021021">
            <a:off x="434042" y="2053548"/>
            <a:ext cx="2079832" cy="4118653"/>
          </a:xfrm>
          <a:custGeom>
            <a:avLst/>
            <a:gdLst/>
            <a:ahLst/>
            <a:cxnLst/>
            <a:rect l="l" t="t" r="r" b="b"/>
            <a:pathLst>
              <a:path w="3119748" h="6177979">
                <a:moveTo>
                  <a:pt x="0" y="0"/>
                </a:moveTo>
                <a:lnTo>
                  <a:pt x="3119748" y="0"/>
                </a:lnTo>
                <a:lnTo>
                  <a:pt x="3119748" y="6177979"/>
                </a:lnTo>
                <a:lnTo>
                  <a:pt x="0" y="6177979"/>
                </a:lnTo>
                <a:lnTo>
                  <a:pt x="0" y="0"/>
                </a:lnTo>
                <a:close/>
              </a:path>
            </a:pathLst>
          </a:custGeom>
          <a:blipFill>
            <a:blip r:embed="rId6"/>
            <a:stretch>
              <a:fillRect/>
            </a:stretch>
          </a:blipFill>
        </p:spPr>
        <p:txBody>
          <a:bodyPr/>
          <a:lstStyle/>
          <a:p>
            <a:endParaRPr lang="en-US" sz="1200"/>
          </a:p>
        </p:txBody>
      </p:sp>
      <p:sp>
        <p:nvSpPr>
          <p:cNvPr id="11" name="Freeform 11"/>
          <p:cNvSpPr/>
          <p:nvPr/>
        </p:nvSpPr>
        <p:spPr>
          <a:xfrm rot="1328234">
            <a:off x="4795368" y="2444297"/>
            <a:ext cx="2812250" cy="3904316"/>
          </a:xfrm>
          <a:custGeom>
            <a:avLst/>
            <a:gdLst/>
            <a:ahLst/>
            <a:cxnLst/>
            <a:rect l="l" t="t" r="r" b="b"/>
            <a:pathLst>
              <a:path w="4218375" h="5856474">
                <a:moveTo>
                  <a:pt x="0" y="0"/>
                </a:moveTo>
                <a:lnTo>
                  <a:pt x="4218375" y="0"/>
                </a:lnTo>
                <a:lnTo>
                  <a:pt x="4218375" y="5856474"/>
                </a:lnTo>
                <a:lnTo>
                  <a:pt x="0" y="5856474"/>
                </a:lnTo>
                <a:lnTo>
                  <a:pt x="0" y="0"/>
                </a:lnTo>
                <a:close/>
              </a:path>
            </a:pathLst>
          </a:custGeom>
          <a:blipFill>
            <a:blip r:embed="rId7"/>
            <a:stretch>
              <a:fillRect/>
            </a:stretch>
          </a:blipFill>
        </p:spPr>
        <p:txBody>
          <a:bodyPr/>
          <a:lstStyle/>
          <a:p>
            <a:endParaRPr lang="en-US" sz="1200"/>
          </a:p>
        </p:txBody>
      </p:sp>
      <p:sp>
        <p:nvSpPr>
          <p:cNvPr id="12" name="Freeform 12"/>
          <p:cNvSpPr/>
          <p:nvPr/>
        </p:nvSpPr>
        <p:spPr>
          <a:xfrm>
            <a:off x="578446" y="3051189"/>
            <a:ext cx="5909717" cy="3485916"/>
          </a:xfrm>
          <a:custGeom>
            <a:avLst/>
            <a:gdLst/>
            <a:ahLst/>
            <a:cxnLst/>
            <a:rect l="l" t="t" r="r" b="b"/>
            <a:pathLst>
              <a:path w="8864576" h="5228874">
                <a:moveTo>
                  <a:pt x="0" y="0"/>
                </a:moveTo>
                <a:lnTo>
                  <a:pt x="8864576" y="0"/>
                </a:lnTo>
                <a:lnTo>
                  <a:pt x="8864576" y="5228874"/>
                </a:lnTo>
                <a:lnTo>
                  <a:pt x="0" y="5228874"/>
                </a:lnTo>
                <a:lnTo>
                  <a:pt x="0" y="0"/>
                </a:lnTo>
                <a:close/>
              </a:path>
            </a:pathLst>
          </a:custGeom>
          <a:blipFill>
            <a:blip r:embed="rId8"/>
            <a:stretch>
              <a:fillRect/>
            </a:stretch>
          </a:blipFill>
        </p:spPr>
        <p:txBody>
          <a:bodyPr/>
          <a:lstStyle/>
          <a:p>
            <a:endParaRPr lang="en-US" sz="1200"/>
          </a:p>
        </p:txBody>
      </p:sp>
      <p:sp>
        <p:nvSpPr>
          <p:cNvPr id="13" name="TextBox 13"/>
          <p:cNvSpPr txBox="1"/>
          <p:nvPr/>
        </p:nvSpPr>
        <p:spPr>
          <a:xfrm>
            <a:off x="392723" y="96040"/>
            <a:ext cx="10595042" cy="957250"/>
          </a:xfrm>
          <a:prstGeom prst="rect">
            <a:avLst/>
          </a:prstGeom>
        </p:spPr>
        <p:txBody>
          <a:bodyPr lIns="0" tIns="0" rIns="0" bIns="0" rtlCol="0" anchor="t">
            <a:spAutoFit/>
          </a:bodyPr>
          <a:lstStyle/>
          <a:p>
            <a:pPr>
              <a:lnSpc>
                <a:spcPts val="7680"/>
              </a:lnSpc>
            </a:pPr>
            <a:r>
              <a:rPr lang="en-US" sz="6400" u="sng" dirty="0">
                <a:solidFill>
                  <a:srgbClr val="FFFFFF"/>
                </a:solidFill>
                <a:latin typeface="Roca Two"/>
                <a:ea typeface="Roca Two"/>
                <a:cs typeface="Roca Two"/>
                <a:sym typeface="Roca Two"/>
              </a:rPr>
              <a:t>Responsive Website</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000" y="-88900"/>
            <a:ext cx="12433300" cy="70358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sp>
        <p:nvSpPr>
          <p:cNvPr id="3" name="AutoShape 3"/>
          <p:cNvSpPr/>
          <p:nvPr/>
        </p:nvSpPr>
        <p:spPr>
          <a:xfrm>
            <a:off x="3655840" y="698500"/>
            <a:ext cx="7850360" cy="0"/>
          </a:xfrm>
          <a:prstGeom prst="line">
            <a:avLst/>
          </a:prstGeom>
          <a:ln w="38100" cap="flat">
            <a:solidFill>
              <a:srgbClr val="C0B8D6"/>
            </a:solidFill>
            <a:prstDash val="solid"/>
            <a:headEnd type="none" w="sm" len="sm"/>
            <a:tailEnd type="none" w="sm" len="sm"/>
          </a:ln>
        </p:spPr>
        <p:txBody>
          <a:bodyPr/>
          <a:lstStyle/>
          <a:p>
            <a:endParaRPr lang="en-US" sz="1200"/>
          </a:p>
        </p:txBody>
      </p:sp>
      <p:sp>
        <p:nvSpPr>
          <p:cNvPr id="4" name="Freeform 4"/>
          <p:cNvSpPr/>
          <p:nvPr/>
        </p:nvSpPr>
        <p:spPr>
          <a:xfrm>
            <a:off x="685800" y="685801"/>
            <a:ext cx="1618149" cy="1627023"/>
          </a:xfrm>
          <a:custGeom>
            <a:avLst/>
            <a:gdLst/>
            <a:ahLst/>
            <a:cxnLst/>
            <a:rect l="l" t="t" r="r" b="b"/>
            <a:pathLst>
              <a:path w="2427223" h="2440535">
                <a:moveTo>
                  <a:pt x="0" y="0"/>
                </a:moveTo>
                <a:lnTo>
                  <a:pt x="2427223" y="0"/>
                </a:lnTo>
                <a:lnTo>
                  <a:pt x="2427223" y="2440535"/>
                </a:lnTo>
                <a:lnTo>
                  <a:pt x="0" y="2440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TextBox 5"/>
          <p:cNvSpPr txBox="1"/>
          <p:nvPr/>
        </p:nvSpPr>
        <p:spPr>
          <a:xfrm>
            <a:off x="685800" y="4452926"/>
            <a:ext cx="9478283" cy="1944700"/>
          </a:xfrm>
          <a:prstGeom prst="rect">
            <a:avLst/>
          </a:prstGeom>
        </p:spPr>
        <p:txBody>
          <a:bodyPr lIns="0" tIns="0" rIns="0" bIns="0" rtlCol="0" anchor="t">
            <a:spAutoFit/>
          </a:bodyPr>
          <a:lstStyle/>
          <a:p>
            <a:pPr>
              <a:lnSpc>
                <a:spcPts val="7680"/>
              </a:lnSpc>
            </a:pPr>
            <a:r>
              <a:rPr lang="en-US" sz="6400" u="sng" dirty="0">
                <a:solidFill>
                  <a:srgbClr val="FFFFFF"/>
                </a:solidFill>
                <a:latin typeface="Roca Two"/>
                <a:ea typeface="Roca Two"/>
                <a:cs typeface="Roca Two"/>
                <a:sym typeface="Roca Two"/>
              </a:rPr>
              <a:t>Exploring Our Black and Red Theme</a:t>
            </a:r>
          </a:p>
        </p:txBody>
      </p:sp>
      <p:grpSp>
        <p:nvGrpSpPr>
          <p:cNvPr id="6" name="Group 6"/>
          <p:cNvGrpSpPr/>
          <p:nvPr/>
        </p:nvGrpSpPr>
        <p:grpSpPr>
          <a:xfrm>
            <a:off x="3655840" y="1011078"/>
            <a:ext cx="2248825" cy="1552429"/>
            <a:chOff x="0" y="-38100"/>
            <a:chExt cx="4497650" cy="3104857"/>
          </a:xfrm>
        </p:grpSpPr>
        <p:sp>
          <p:nvSpPr>
            <p:cNvPr id="7" name="TextBox 7"/>
            <p:cNvSpPr txBox="1"/>
            <p:nvPr/>
          </p:nvSpPr>
          <p:spPr>
            <a:xfrm>
              <a:off x="0" y="-38100"/>
              <a:ext cx="4497650" cy="466538"/>
            </a:xfrm>
            <a:prstGeom prst="rect">
              <a:avLst/>
            </a:prstGeom>
          </p:spPr>
          <p:txBody>
            <a:bodyPr lIns="0" tIns="0" rIns="0" bIns="0" rtlCol="0" anchor="t">
              <a:spAutoFit/>
            </a:bodyPr>
            <a:lstStyle/>
            <a:p>
              <a:pPr>
                <a:lnSpc>
                  <a:spcPts val="1960"/>
                </a:lnSpc>
                <a:spcBef>
                  <a:spcPct val="0"/>
                </a:spcBef>
              </a:pPr>
              <a:r>
                <a:rPr lang="en-US" sz="1400" b="1" spc="14" dirty="0">
                  <a:solidFill>
                    <a:srgbClr val="FFFFFF"/>
                  </a:solidFill>
                  <a:latin typeface="Be Vietnam Ultra-Bold"/>
                  <a:ea typeface="Be Vietnam Ultra-Bold"/>
                  <a:cs typeface="Be Vietnam Ultra-Bold"/>
                  <a:sym typeface="Be Vietnam Ultra-Bold"/>
                </a:rPr>
                <a:t>Color Psychology</a:t>
              </a:r>
            </a:p>
          </p:txBody>
        </p:sp>
        <p:sp>
          <p:nvSpPr>
            <p:cNvPr id="8" name="TextBox 8"/>
            <p:cNvSpPr txBox="1"/>
            <p:nvPr/>
          </p:nvSpPr>
          <p:spPr>
            <a:xfrm>
              <a:off x="0" y="681874"/>
              <a:ext cx="4497650" cy="2384883"/>
            </a:xfrm>
            <a:prstGeom prst="rect">
              <a:avLst/>
            </a:prstGeom>
          </p:spPr>
          <p:txBody>
            <a:bodyPr lIns="0" tIns="0" rIns="0" bIns="0" rtlCol="0" anchor="t">
              <a:spAutoFit/>
            </a:bodyPr>
            <a:lstStyle/>
            <a:p>
              <a:pPr>
                <a:lnSpc>
                  <a:spcPts val="1920"/>
                </a:lnSpc>
              </a:pPr>
              <a:r>
                <a:rPr lang="en-US" sz="1200" spc="24" dirty="0">
                  <a:solidFill>
                    <a:srgbClr val="FFFFFF"/>
                  </a:solidFill>
                  <a:latin typeface="Be Vietnam"/>
                  <a:ea typeface="Be Vietnam"/>
                  <a:cs typeface="Be Vietnam"/>
                  <a:sym typeface="Be Vietnam"/>
                </a:rPr>
                <a:t>The </a:t>
              </a:r>
              <a:r>
                <a:rPr lang="en-US" sz="1200" b="1" spc="24" dirty="0">
                  <a:solidFill>
                    <a:srgbClr val="FFFFFF"/>
                  </a:solidFill>
                  <a:latin typeface="Be Vietnam Ultra-Bold"/>
                  <a:ea typeface="Be Vietnam Ultra-Bold"/>
                  <a:cs typeface="Be Vietnam Ultra-Bold"/>
                  <a:sym typeface="Be Vietnam Ultra-Bold"/>
                </a:rPr>
                <a:t>black and red</a:t>
              </a:r>
              <a:r>
                <a:rPr lang="en-US" sz="1200" spc="24" dirty="0">
                  <a:solidFill>
                    <a:srgbClr val="FFFFFF"/>
                  </a:solidFill>
                  <a:latin typeface="Be Vietnam"/>
                  <a:ea typeface="Be Vietnam"/>
                  <a:cs typeface="Be Vietnam"/>
                  <a:sym typeface="Be Vietnam"/>
                </a:rPr>
                <a:t> theme evokes strong emotions, creating an engaging atmosphere that captures user attention effectively.</a:t>
              </a:r>
            </a:p>
          </p:txBody>
        </p:sp>
      </p:grpSp>
      <p:grpSp>
        <p:nvGrpSpPr>
          <p:cNvPr id="9" name="Group 9"/>
          <p:cNvGrpSpPr/>
          <p:nvPr/>
        </p:nvGrpSpPr>
        <p:grpSpPr>
          <a:xfrm>
            <a:off x="6456608" y="1011078"/>
            <a:ext cx="2248825" cy="1552429"/>
            <a:chOff x="0" y="-38100"/>
            <a:chExt cx="4497650" cy="3104857"/>
          </a:xfrm>
        </p:grpSpPr>
        <p:sp>
          <p:nvSpPr>
            <p:cNvPr id="10" name="TextBox 10"/>
            <p:cNvSpPr txBox="1"/>
            <p:nvPr/>
          </p:nvSpPr>
          <p:spPr>
            <a:xfrm>
              <a:off x="0" y="-38100"/>
              <a:ext cx="4497650" cy="466538"/>
            </a:xfrm>
            <a:prstGeom prst="rect">
              <a:avLst/>
            </a:prstGeom>
          </p:spPr>
          <p:txBody>
            <a:bodyPr lIns="0" tIns="0" rIns="0" bIns="0" rtlCol="0" anchor="t">
              <a:spAutoFit/>
            </a:bodyPr>
            <a:lstStyle/>
            <a:p>
              <a:pPr>
                <a:lnSpc>
                  <a:spcPts val="1960"/>
                </a:lnSpc>
                <a:spcBef>
                  <a:spcPct val="0"/>
                </a:spcBef>
              </a:pPr>
              <a:r>
                <a:rPr lang="en-US" sz="1400" b="1" spc="14" dirty="0">
                  <a:solidFill>
                    <a:srgbClr val="FFFFFF"/>
                  </a:solidFill>
                  <a:latin typeface="Be Vietnam Ultra-Bold"/>
                  <a:ea typeface="Be Vietnam Ultra-Bold"/>
                  <a:cs typeface="Be Vietnam Ultra-Bold"/>
                  <a:sym typeface="Be Vietnam Ultra-Bold"/>
                </a:rPr>
                <a:t>Brand Identity</a:t>
              </a:r>
            </a:p>
          </p:txBody>
        </p:sp>
        <p:sp>
          <p:nvSpPr>
            <p:cNvPr id="11" name="TextBox 11"/>
            <p:cNvSpPr txBox="1"/>
            <p:nvPr/>
          </p:nvSpPr>
          <p:spPr>
            <a:xfrm>
              <a:off x="0" y="681874"/>
              <a:ext cx="4497650" cy="2384883"/>
            </a:xfrm>
            <a:prstGeom prst="rect">
              <a:avLst/>
            </a:prstGeom>
          </p:spPr>
          <p:txBody>
            <a:bodyPr lIns="0" tIns="0" rIns="0" bIns="0" rtlCol="0" anchor="t">
              <a:spAutoFit/>
            </a:bodyPr>
            <a:lstStyle/>
            <a:p>
              <a:pPr>
                <a:lnSpc>
                  <a:spcPts val="1920"/>
                </a:lnSpc>
              </a:pPr>
              <a:r>
                <a:rPr lang="en-US" sz="1200" spc="24">
                  <a:solidFill>
                    <a:srgbClr val="FFFFFF"/>
                  </a:solidFill>
                  <a:latin typeface="Be Vietnam"/>
                  <a:ea typeface="Be Vietnam"/>
                  <a:cs typeface="Be Vietnam"/>
                  <a:sym typeface="Be Vietnam"/>
                </a:rPr>
                <a:t>This color scheme aligns with our brand's </a:t>
              </a:r>
              <a:r>
                <a:rPr lang="en-US" sz="1200" b="1" spc="24">
                  <a:solidFill>
                    <a:srgbClr val="FFFFFF"/>
                  </a:solidFill>
                  <a:latin typeface="Be Vietnam Ultra-Bold"/>
                  <a:ea typeface="Be Vietnam Ultra-Bold"/>
                  <a:cs typeface="Be Vietnam Ultra-Bold"/>
                  <a:sym typeface="Be Vietnam Ultra-Bold"/>
                </a:rPr>
                <a:t>vision</a:t>
              </a:r>
              <a:r>
                <a:rPr lang="en-US" sz="1200" spc="24">
                  <a:solidFill>
                    <a:srgbClr val="FFFFFF"/>
                  </a:solidFill>
                  <a:latin typeface="Be Vietnam"/>
                  <a:ea typeface="Be Vietnam"/>
                  <a:cs typeface="Be Vietnam"/>
                  <a:sym typeface="Be Vietnam"/>
                </a:rPr>
                <a:t>, emphasizing sophistication and energy to resonate with our target audience.</a:t>
              </a:r>
            </a:p>
          </p:txBody>
        </p:sp>
      </p:grpSp>
      <p:grpSp>
        <p:nvGrpSpPr>
          <p:cNvPr id="12" name="Group 12"/>
          <p:cNvGrpSpPr/>
          <p:nvPr/>
        </p:nvGrpSpPr>
        <p:grpSpPr>
          <a:xfrm>
            <a:off x="9257376" y="1011078"/>
            <a:ext cx="2248825" cy="1552429"/>
            <a:chOff x="0" y="-38100"/>
            <a:chExt cx="4497650" cy="3104857"/>
          </a:xfrm>
        </p:grpSpPr>
        <p:sp>
          <p:nvSpPr>
            <p:cNvPr id="13" name="TextBox 13"/>
            <p:cNvSpPr txBox="1"/>
            <p:nvPr/>
          </p:nvSpPr>
          <p:spPr>
            <a:xfrm>
              <a:off x="0" y="-38100"/>
              <a:ext cx="4497650" cy="466538"/>
            </a:xfrm>
            <a:prstGeom prst="rect">
              <a:avLst/>
            </a:prstGeom>
          </p:spPr>
          <p:txBody>
            <a:bodyPr lIns="0" tIns="0" rIns="0" bIns="0" rtlCol="0" anchor="t">
              <a:spAutoFit/>
            </a:bodyPr>
            <a:lstStyle/>
            <a:p>
              <a:pPr>
                <a:lnSpc>
                  <a:spcPts val="1960"/>
                </a:lnSpc>
                <a:spcBef>
                  <a:spcPct val="0"/>
                </a:spcBef>
              </a:pPr>
              <a:r>
                <a:rPr lang="en-US" sz="1400" b="1" spc="14">
                  <a:solidFill>
                    <a:srgbClr val="FFFFFF"/>
                  </a:solidFill>
                  <a:latin typeface="Be Vietnam Ultra-Bold"/>
                  <a:ea typeface="Be Vietnam Ultra-Bold"/>
                  <a:cs typeface="Be Vietnam Ultra-Bold"/>
                  <a:sym typeface="Be Vietnam Ultra-Bold"/>
                </a:rPr>
                <a:t>Visual Cohesion</a:t>
              </a:r>
            </a:p>
          </p:txBody>
        </p:sp>
        <p:sp>
          <p:nvSpPr>
            <p:cNvPr id="14" name="TextBox 14"/>
            <p:cNvSpPr txBox="1"/>
            <p:nvPr/>
          </p:nvSpPr>
          <p:spPr>
            <a:xfrm>
              <a:off x="0" y="681874"/>
              <a:ext cx="4497650" cy="2384883"/>
            </a:xfrm>
            <a:prstGeom prst="rect">
              <a:avLst/>
            </a:prstGeom>
          </p:spPr>
          <p:txBody>
            <a:bodyPr lIns="0" tIns="0" rIns="0" bIns="0" rtlCol="0" anchor="t">
              <a:spAutoFit/>
            </a:bodyPr>
            <a:lstStyle/>
            <a:p>
              <a:pPr>
                <a:lnSpc>
                  <a:spcPts val="1920"/>
                </a:lnSpc>
              </a:pPr>
              <a:r>
                <a:rPr lang="en-US" sz="1200" spc="24" dirty="0">
                  <a:solidFill>
                    <a:srgbClr val="FFFFFF"/>
                  </a:solidFill>
                  <a:latin typeface="Be Vietnam"/>
                  <a:ea typeface="Be Vietnam"/>
                  <a:cs typeface="Be Vietnam"/>
                  <a:sym typeface="Be Vietnam"/>
                </a:rPr>
                <a:t>Utilizing black and red throughout the design ensures </a:t>
              </a:r>
              <a:r>
                <a:rPr lang="en-US" sz="1200" b="1" spc="24" dirty="0">
                  <a:solidFill>
                    <a:srgbClr val="FFFFFF"/>
                  </a:solidFill>
                  <a:latin typeface="Be Vietnam Ultra-Bold"/>
                  <a:ea typeface="Be Vietnam Ultra-Bold"/>
                  <a:cs typeface="Be Vietnam Ultra-Bold"/>
                  <a:sym typeface="Be Vietnam Ultra-Bold"/>
                </a:rPr>
                <a:t>visual consistency</a:t>
              </a:r>
              <a:r>
                <a:rPr lang="en-US" sz="1200" spc="24" dirty="0">
                  <a:solidFill>
                    <a:srgbClr val="FFFFFF"/>
                  </a:solidFill>
                  <a:latin typeface="Be Vietnam"/>
                  <a:ea typeface="Be Vietnam"/>
                  <a:cs typeface="Be Vietnam"/>
                  <a:sym typeface="Be Vietnam"/>
                </a:rPr>
                <a:t>, enhancing user experience across various pages of the application.</a:t>
              </a:r>
            </a:p>
          </p:txBody>
        </p:sp>
      </p:grpSp>
      <p:sp>
        <p:nvSpPr>
          <p:cNvPr id="15" name="Freeform 15"/>
          <p:cNvSpPr/>
          <p:nvPr/>
        </p:nvSpPr>
        <p:spPr>
          <a:xfrm flipH="1">
            <a:off x="10648517" y="5347265"/>
            <a:ext cx="857683" cy="824935"/>
          </a:xfrm>
          <a:custGeom>
            <a:avLst/>
            <a:gdLst/>
            <a:ahLst/>
            <a:cxnLst/>
            <a:rect l="l" t="t" r="r" b="b"/>
            <a:pathLst>
              <a:path w="1286524" h="1237402">
                <a:moveTo>
                  <a:pt x="1286524" y="0"/>
                </a:moveTo>
                <a:lnTo>
                  <a:pt x="0" y="0"/>
                </a:lnTo>
                <a:lnTo>
                  <a:pt x="0" y="1237402"/>
                </a:lnTo>
                <a:lnTo>
                  <a:pt x="1286524" y="1237402"/>
                </a:lnTo>
                <a:lnTo>
                  <a:pt x="128652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300" y="-304800"/>
            <a:ext cx="12649200" cy="72771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dirty="0"/>
          </a:p>
        </p:txBody>
      </p:sp>
      <p:sp>
        <p:nvSpPr>
          <p:cNvPr id="3" name="AutoShape 3"/>
          <p:cNvSpPr/>
          <p:nvPr/>
        </p:nvSpPr>
        <p:spPr>
          <a:xfrm flipV="1">
            <a:off x="6378027" y="698500"/>
            <a:ext cx="5128173" cy="0"/>
          </a:xfrm>
          <a:prstGeom prst="line">
            <a:avLst/>
          </a:prstGeom>
          <a:ln w="38100" cap="flat">
            <a:solidFill>
              <a:srgbClr val="000000"/>
            </a:solidFill>
            <a:prstDash val="solid"/>
            <a:headEnd type="none" w="sm" len="sm"/>
            <a:tailEnd type="none" w="sm" len="sm"/>
          </a:ln>
        </p:spPr>
        <p:txBody>
          <a:bodyPr/>
          <a:lstStyle/>
          <a:p>
            <a:endParaRPr lang="en-US" sz="1200"/>
          </a:p>
        </p:txBody>
      </p:sp>
      <p:sp>
        <p:nvSpPr>
          <p:cNvPr id="4" name="Freeform 4"/>
          <p:cNvSpPr/>
          <p:nvPr/>
        </p:nvSpPr>
        <p:spPr>
          <a:xfrm>
            <a:off x="685800" y="5243843"/>
            <a:ext cx="935159" cy="928357"/>
          </a:xfrm>
          <a:custGeom>
            <a:avLst/>
            <a:gdLst/>
            <a:ahLst/>
            <a:cxnLst/>
            <a:rect l="l" t="t" r="r" b="b"/>
            <a:pathLst>
              <a:path w="1402738" h="1392536">
                <a:moveTo>
                  <a:pt x="0" y="0"/>
                </a:moveTo>
                <a:lnTo>
                  <a:pt x="1402738" y="0"/>
                </a:lnTo>
                <a:lnTo>
                  <a:pt x="1402738" y="1392536"/>
                </a:lnTo>
                <a:lnTo>
                  <a:pt x="0" y="1392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5" name="Freeform 5"/>
          <p:cNvSpPr/>
          <p:nvPr/>
        </p:nvSpPr>
        <p:spPr>
          <a:xfrm>
            <a:off x="1888436" y="5243843"/>
            <a:ext cx="850713" cy="928357"/>
          </a:xfrm>
          <a:custGeom>
            <a:avLst/>
            <a:gdLst/>
            <a:ahLst/>
            <a:cxnLst/>
            <a:rect l="l" t="t" r="r" b="b"/>
            <a:pathLst>
              <a:path w="1276069" h="1392536">
                <a:moveTo>
                  <a:pt x="0" y="0"/>
                </a:moveTo>
                <a:lnTo>
                  <a:pt x="1276070" y="0"/>
                </a:lnTo>
                <a:lnTo>
                  <a:pt x="1276070" y="1392536"/>
                </a:lnTo>
                <a:lnTo>
                  <a:pt x="0" y="13925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6" name="Freeform 6"/>
          <p:cNvSpPr/>
          <p:nvPr/>
        </p:nvSpPr>
        <p:spPr>
          <a:xfrm>
            <a:off x="3005850" y="5243843"/>
            <a:ext cx="923293" cy="928357"/>
          </a:xfrm>
          <a:custGeom>
            <a:avLst/>
            <a:gdLst/>
            <a:ahLst/>
            <a:cxnLst/>
            <a:rect l="l" t="t" r="r" b="b"/>
            <a:pathLst>
              <a:path w="1384940" h="1392536">
                <a:moveTo>
                  <a:pt x="0" y="0"/>
                </a:moveTo>
                <a:lnTo>
                  <a:pt x="1384940" y="0"/>
                </a:lnTo>
                <a:lnTo>
                  <a:pt x="1384940" y="1392536"/>
                </a:lnTo>
                <a:lnTo>
                  <a:pt x="0" y="13925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7" name="TextBox 7"/>
          <p:cNvSpPr txBox="1"/>
          <p:nvPr/>
        </p:nvSpPr>
        <p:spPr>
          <a:xfrm>
            <a:off x="685800" y="685800"/>
            <a:ext cx="5185391" cy="2550698"/>
          </a:xfrm>
          <a:prstGeom prst="rect">
            <a:avLst/>
          </a:prstGeom>
        </p:spPr>
        <p:txBody>
          <a:bodyPr lIns="0" tIns="0" rIns="0" bIns="0" rtlCol="0" anchor="t">
            <a:spAutoFit/>
          </a:bodyPr>
          <a:lstStyle/>
          <a:p>
            <a:pPr>
              <a:lnSpc>
                <a:spcPts val="6660"/>
              </a:lnSpc>
            </a:pPr>
            <a:r>
              <a:rPr lang="en-US" sz="5550" u="sng" dirty="0">
                <a:solidFill>
                  <a:srgbClr val="FFFFFF"/>
                </a:solidFill>
                <a:latin typeface="Roca Two"/>
                <a:ea typeface="Roca Two"/>
                <a:cs typeface="Roca Two"/>
                <a:sym typeface="Roca Two"/>
              </a:rPr>
              <a:t>Overcoming Development Challenges</a:t>
            </a:r>
          </a:p>
        </p:txBody>
      </p:sp>
      <p:grpSp>
        <p:nvGrpSpPr>
          <p:cNvPr id="8" name="Group 8"/>
          <p:cNvGrpSpPr/>
          <p:nvPr/>
        </p:nvGrpSpPr>
        <p:grpSpPr>
          <a:xfrm>
            <a:off x="6378027" y="1125966"/>
            <a:ext cx="4862721" cy="6354625"/>
            <a:chOff x="0" y="-38100"/>
            <a:chExt cx="9725443" cy="5330378"/>
          </a:xfrm>
        </p:grpSpPr>
        <p:sp>
          <p:nvSpPr>
            <p:cNvPr id="9" name="TextBox 9"/>
            <p:cNvSpPr txBox="1"/>
            <p:nvPr/>
          </p:nvSpPr>
          <p:spPr>
            <a:xfrm>
              <a:off x="0" y="-38100"/>
              <a:ext cx="9725443" cy="5330378"/>
            </a:xfrm>
            <a:prstGeom prst="rect">
              <a:avLst/>
            </a:prstGeom>
          </p:spPr>
          <p:txBody>
            <a:bodyPr lIns="0" tIns="0" rIns="0" bIns="0" rtlCol="0" anchor="t">
              <a:spAutoFit/>
            </a:bodyPr>
            <a:lstStyle/>
            <a:p>
              <a:pPr>
                <a:lnSpc>
                  <a:spcPts val="1960"/>
                </a:lnSpc>
                <a:spcBef>
                  <a:spcPct val="0"/>
                </a:spcBef>
              </a:pPr>
              <a:r>
                <a:rPr lang="en-US" sz="1600" b="1" spc="14" dirty="0">
                  <a:solidFill>
                    <a:schemeClr val="bg1"/>
                  </a:solidFill>
                  <a:latin typeface="Be Vietnam"/>
                  <a:ea typeface="Be Vietnam Ultra-Bold"/>
                  <a:cs typeface="Be Vietnam Ultra-Bold"/>
                  <a:sym typeface="Be Vietnam Ultra-Bold"/>
                </a:rPr>
                <a:t>Key Issues</a:t>
              </a:r>
              <a:endParaRPr lang="ar-EG" sz="1600" b="1" spc="14" dirty="0">
                <a:solidFill>
                  <a:schemeClr val="bg1"/>
                </a:solidFill>
                <a:latin typeface="Be Vietnam"/>
                <a:ea typeface="Be Vietnam Ultra-Bold"/>
                <a:cs typeface="Be Vietnam Ultra-Bold"/>
                <a:sym typeface="Be Vietnam Ultra-Bold"/>
              </a:endParaRPr>
            </a:p>
            <a:p>
              <a:pPr marL="285750" indent="-285750">
                <a:lnSpc>
                  <a:spcPts val="1960"/>
                </a:lnSpc>
                <a:spcBef>
                  <a:spcPct val="0"/>
                </a:spcBef>
                <a:buFont typeface="Wingdings" panose="05000000000000000000" pitchFamily="2" charset="2"/>
                <a:buChar char="Ø"/>
              </a:pPr>
              <a:r>
                <a:rPr lang="en-US" sz="1600" b="1" dirty="0">
                  <a:solidFill>
                    <a:schemeClr val="bg1"/>
                  </a:solidFill>
                  <a:latin typeface="Be Vietnam"/>
                </a:rPr>
                <a:t>API Integration &amp; Data Handling</a:t>
              </a:r>
              <a:br>
                <a:rPr lang="en-US" sz="1600" dirty="0">
                  <a:solidFill>
                    <a:schemeClr val="bg1"/>
                  </a:solidFill>
                  <a:latin typeface="Be Vietnam"/>
                </a:rPr>
              </a:br>
              <a:r>
                <a:rPr lang="en-US" sz="1600" dirty="0">
                  <a:solidFill>
                    <a:schemeClr val="bg1"/>
                  </a:solidFill>
                  <a:latin typeface="Be Vietnam"/>
                </a:rPr>
                <a:t>Integrating the TMDB API required a strong understanding of asynchronous data fetching and efficient state updates. We resolved data loading issues by using Axios and managing responses carefully, including loading states and error handling.</a:t>
              </a:r>
              <a:endParaRPr lang="ar-EG" sz="1600" dirty="0">
                <a:solidFill>
                  <a:schemeClr val="bg1"/>
                </a:solidFill>
                <a:latin typeface="Be Vietnam"/>
              </a:endParaRPr>
            </a:p>
            <a:p>
              <a:pPr marL="285750" indent="-285750">
                <a:lnSpc>
                  <a:spcPts val="1960"/>
                </a:lnSpc>
                <a:spcBef>
                  <a:spcPct val="0"/>
                </a:spcBef>
                <a:buFont typeface="Wingdings" panose="05000000000000000000" pitchFamily="2" charset="2"/>
                <a:buChar char="Ø"/>
              </a:pPr>
              <a:endParaRPr lang="ar-EG" sz="1600" dirty="0">
                <a:solidFill>
                  <a:schemeClr val="bg1"/>
                </a:solidFill>
                <a:latin typeface="Be Vietnam"/>
              </a:endParaRPr>
            </a:p>
            <a:p>
              <a:pPr marL="285750" indent="-285750">
                <a:lnSpc>
                  <a:spcPts val="1960"/>
                </a:lnSpc>
                <a:spcBef>
                  <a:spcPct val="0"/>
                </a:spcBef>
                <a:buFont typeface="Wingdings" panose="05000000000000000000" pitchFamily="2" charset="2"/>
                <a:buChar char="Ø"/>
              </a:pPr>
              <a:r>
                <a:rPr lang="en-US" sz="1600" b="1" dirty="0">
                  <a:solidFill>
                    <a:schemeClr val="bg1"/>
                  </a:solidFill>
                  <a:latin typeface="Be Vietnam"/>
                </a:rPr>
                <a:t>Routing &amp; Navigation</a:t>
              </a:r>
              <a:br>
                <a:rPr lang="en-US" sz="1600" dirty="0">
                  <a:solidFill>
                    <a:schemeClr val="bg1"/>
                  </a:solidFill>
                  <a:latin typeface="Be Vietnam"/>
                </a:rPr>
              </a:br>
              <a:r>
                <a:rPr lang="en-US" sz="1600" dirty="0">
                  <a:solidFill>
                    <a:schemeClr val="bg1"/>
                  </a:solidFill>
                  <a:latin typeface="Be Vietnam"/>
                </a:rPr>
                <a:t>Implementing React Router for seamless navigation between pages like Home, Movies, Watchlist, and Contact Us posed some initial issues with path structure and component rendering. These were resolved through clear route hierarchy and consistent component structure.</a:t>
              </a:r>
              <a:endParaRPr lang="ar-EG" sz="1600" dirty="0">
                <a:solidFill>
                  <a:schemeClr val="bg1"/>
                </a:solidFill>
                <a:latin typeface="Be Vietnam"/>
              </a:endParaRPr>
            </a:p>
            <a:p>
              <a:pPr marL="285750" indent="-285750">
                <a:lnSpc>
                  <a:spcPts val="1960"/>
                </a:lnSpc>
                <a:spcBef>
                  <a:spcPct val="0"/>
                </a:spcBef>
                <a:buFont typeface="Wingdings" panose="05000000000000000000" pitchFamily="2" charset="2"/>
                <a:buChar char="Ø"/>
              </a:pPr>
              <a:endParaRPr lang="ar-EG" sz="1600" dirty="0">
                <a:solidFill>
                  <a:schemeClr val="bg1"/>
                </a:solidFill>
                <a:latin typeface="Be Vietnam"/>
              </a:endParaRPr>
            </a:p>
            <a:p>
              <a:pPr marL="285750" indent="-285750">
                <a:lnSpc>
                  <a:spcPts val="1960"/>
                </a:lnSpc>
                <a:spcBef>
                  <a:spcPct val="0"/>
                </a:spcBef>
                <a:buFont typeface="Wingdings" panose="05000000000000000000" pitchFamily="2" charset="2"/>
                <a:buChar char="Ø"/>
              </a:pPr>
              <a:r>
                <a:rPr lang="en-US" sz="1600" b="1" dirty="0">
                  <a:solidFill>
                    <a:schemeClr val="bg1"/>
                  </a:solidFill>
                  <a:latin typeface="Be Vietnam"/>
                </a:rPr>
                <a:t>Team Collaboration</a:t>
              </a:r>
              <a:br>
                <a:rPr lang="en-US" sz="1600" dirty="0">
                  <a:solidFill>
                    <a:schemeClr val="bg1"/>
                  </a:solidFill>
                  <a:latin typeface="Be Vietnam"/>
                </a:rPr>
              </a:br>
              <a:r>
                <a:rPr lang="en-US" sz="1600" dirty="0">
                  <a:solidFill>
                    <a:schemeClr val="bg1"/>
                  </a:solidFill>
                  <a:latin typeface="Be Vietnam"/>
                </a:rPr>
                <a:t>Dividing tasks and maintaining clean, merge-friendly code required setting GitHub collaboration rules, like feature branches and clear commit messages. Regular communication helped us stay aligned throughout the process.</a:t>
              </a:r>
              <a:endParaRPr lang="ar-EG" sz="1600" dirty="0">
                <a:solidFill>
                  <a:schemeClr val="bg1"/>
                </a:solidFill>
                <a:latin typeface="Be Vietnam"/>
              </a:endParaRPr>
            </a:p>
            <a:p>
              <a:pPr marL="285750" indent="-285750">
                <a:lnSpc>
                  <a:spcPts val="1960"/>
                </a:lnSpc>
                <a:spcBef>
                  <a:spcPct val="0"/>
                </a:spcBef>
                <a:buFont typeface="Wingdings" panose="05000000000000000000" pitchFamily="2" charset="2"/>
                <a:buChar char="Ø"/>
              </a:pPr>
              <a:endParaRPr lang="ar-EG" sz="1600" b="1" spc="14" dirty="0">
                <a:solidFill>
                  <a:schemeClr val="bg1"/>
                </a:solidFill>
                <a:latin typeface="Be Vietnam Ultra-Bold"/>
                <a:ea typeface="Be Vietnam Ultra-Bold"/>
                <a:cs typeface="Be Vietnam Ultra-Bold"/>
                <a:sym typeface="Be Vietnam Ultra-Bold"/>
              </a:endParaRPr>
            </a:p>
            <a:p>
              <a:pPr marL="285750" indent="-285750">
                <a:lnSpc>
                  <a:spcPts val="1960"/>
                </a:lnSpc>
                <a:spcBef>
                  <a:spcPct val="0"/>
                </a:spcBef>
                <a:buFont typeface="Wingdings" panose="05000000000000000000" pitchFamily="2" charset="2"/>
                <a:buChar char="Ø"/>
              </a:pPr>
              <a:endParaRPr lang="ar-EG" sz="1600" b="1" spc="14" dirty="0">
                <a:solidFill>
                  <a:schemeClr val="bg1"/>
                </a:solidFill>
                <a:latin typeface="Be Vietnam Ultra-Bold"/>
                <a:ea typeface="Be Vietnam Ultra-Bold"/>
                <a:cs typeface="Be Vietnam Ultra-Bold"/>
                <a:sym typeface="Be Vietnam Ultra-Bold"/>
              </a:endParaRPr>
            </a:p>
            <a:p>
              <a:pPr>
                <a:lnSpc>
                  <a:spcPts val="1960"/>
                </a:lnSpc>
                <a:spcBef>
                  <a:spcPct val="0"/>
                </a:spcBef>
              </a:pPr>
              <a:endParaRPr lang="en-US" sz="300" b="1" spc="14" dirty="0">
                <a:solidFill>
                  <a:schemeClr val="bg1"/>
                </a:solidFill>
                <a:latin typeface="Be Vietnam Ultra-Bold"/>
                <a:ea typeface="Be Vietnam Ultra-Bold"/>
                <a:cs typeface="Be Vietnam Ultra-Bold"/>
                <a:sym typeface="Be Vietnam Ultra-Bold"/>
              </a:endParaRPr>
            </a:p>
          </p:txBody>
        </p:sp>
        <p:sp>
          <p:nvSpPr>
            <p:cNvPr id="10" name="TextBox 10"/>
            <p:cNvSpPr txBox="1"/>
            <p:nvPr/>
          </p:nvSpPr>
          <p:spPr>
            <a:xfrm>
              <a:off x="0" y="683092"/>
              <a:ext cx="9725443" cy="1421289"/>
            </a:xfrm>
            <a:prstGeom prst="rect">
              <a:avLst/>
            </a:prstGeom>
          </p:spPr>
          <p:txBody>
            <a:bodyPr wrap="square" lIns="0" tIns="0" rIns="0" bIns="0" rtlCol="0" anchor="t">
              <a:spAutoFit/>
            </a:bodyPr>
            <a:lstStyle/>
            <a:p>
              <a:pPr>
                <a:lnSpc>
                  <a:spcPts val="1919"/>
                </a:lnSpc>
              </a:pPr>
              <a:endParaRPr lang="ar-EG" sz="1199" spc="23" dirty="0">
                <a:solidFill>
                  <a:srgbClr val="FFFFFF"/>
                </a:solidFill>
                <a:latin typeface="Be Vietnam"/>
                <a:ea typeface="Be Vietnam"/>
                <a:cs typeface="Be Vietnam"/>
                <a:sym typeface="Be Vietnam"/>
              </a:endParaRPr>
            </a:p>
            <a:p>
              <a:pPr>
                <a:lnSpc>
                  <a:spcPts val="1919"/>
                </a:lnSpc>
              </a:pPr>
              <a:endParaRPr lang="ar-EG" sz="1199" spc="23" dirty="0">
                <a:solidFill>
                  <a:srgbClr val="FFFFFF"/>
                </a:solidFill>
                <a:latin typeface="Be Vietnam"/>
                <a:ea typeface="Be Vietnam"/>
                <a:cs typeface="Be Vietnam"/>
                <a:sym typeface="Be Vietnam"/>
              </a:endParaRPr>
            </a:p>
            <a:p>
              <a:pPr>
                <a:lnSpc>
                  <a:spcPts val="1919"/>
                </a:lnSpc>
              </a:pPr>
              <a:endParaRPr lang="en-US" sz="1199" spc="23" dirty="0">
                <a:solidFill>
                  <a:srgbClr val="FFFFFF"/>
                </a:solidFill>
                <a:latin typeface="Be Vietnam"/>
                <a:ea typeface="Be Vietnam"/>
                <a:cs typeface="Be Vietnam"/>
                <a:sym typeface="Be Vietnam"/>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5"/>
                                        </p:tgtEl>
                                        <p:attrNameLst>
                                          <p:attrName>r</p:attrName>
                                        </p:attrNameLst>
                                      </p:cBhvr>
                                    </p:animRot>
                                  </p:childTnLst>
                                </p:cTn>
                              </p:par>
                              <p:par>
                                <p:cTn id="9" presetID="8" presetClass="emph" presetSubtype="0" fill="hold" grpId="0" nodeType="withEffect">
                                  <p:stCondLst>
                                    <p:cond delay="0"/>
                                  </p:stCondLst>
                                  <p:childTnLst>
                                    <p:animRot by="21600000">
                                      <p:cBhvr>
                                        <p:cTn id="10" dur="2000" fill="hold"/>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FF74E-4AC4-CCCD-ACC1-728D2239A9C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F6ABEAC-4E27-AE17-AD52-DFD3B0FF3C06}"/>
              </a:ext>
            </a:extLst>
          </p:cNvPr>
          <p:cNvSpPr/>
          <p:nvPr/>
        </p:nvSpPr>
        <p:spPr>
          <a:xfrm>
            <a:off x="-241300" y="-304800"/>
            <a:ext cx="12649200" cy="72771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dirty="0"/>
          </a:p>
        </p:txBody>
      </p:sp>
      <p:sp>
        <p:nvSpPr>
          <p:cNvPr id="3" name="AutoShape 3">
            <a:extLst>
              <a:ext uri="{FF2B5EF4-FFF2-40B4-BE49-F238E27FC236}">
                <a16:creationId xmlns:a16="http://schemas.microsoft.com/office/drawing/2014/main" id="{D289B4B0-5C3A-9A13-9218-F2AEB1943930}"/>
              </a:ext>
            </a:extLst>
          </p:cNvPr>
          <p:cNvSpPr/>
          <p:nvPr/>
        </p:nvSpPr>
        <p:spPr>
          <a:xfrm flipV="1">
            <a:off x="6378027" y="698500"/>
            <a:ext cx="5128173" cy="0"/>
          </a:xfrm>
          <a:prstGeom prst="line">
            <a:avLst/>
          </a:prstGeom>
          <a:ln w="38100" cap="flat">
            <a:solidFill>
              <a:srgbClr val="000000"/>
            </a:solidFill>
            <a:prstDash val="solid"/>
            <a:headEnd type="none" w="sm" len="sm"/>
            <a:tailEnd type="none" w="sm" len="sm"/>
          </a:ln>
        </p:spPr>
        <p:txBody>
          <a:bodyPr/>
          <a:lstStyle/>
          <a:p>
            <a:endParaRPr lang="en-US" sz="1200"/>
          </a:p>
        </p:txBody>
      </p:sp>
      <p:sp>
        <p:nvSpPr>
          <p:cNvPr id="4" name="Freeform 4">
            <a:extLst>
              <a:ext uri="{FF2B5EF4-FFF2-40B4-BE49-F238E27FC236}">
                <a16:creationId xmlns:a16="http://schemas.microsoft.com/office/drawing/2014/main" id="{1F368DAE-75B0-078F-AA97-765E7D74D4B1}"/>
              </a:ext>
            </a:extLst>
          </p:cNvPr>
          <p:cNvSpPr/>
          <p:nvPr/>
        </p:nvSpPr>
        <p:spPr>
          <a:xfrm>
            <a:off x="685800" y="5243843"/>
            <a:ext cx="935159" cy="928357"/>
          </a:xfrm>
          <a:custGeom>
            <a:avLst/>
            <a:gdLst/>
            <a:ahLst/>
            <a:cxnLst/>
            <a:rect l="l" t="t" r="r" b="b"/>
            <a:pathLst>
              <a:path w="1402738" h="1392536">
                <a:moveTo>
                  <a:pt x="0" y="0"/>
                </a:moveTo>
                <a:lnTo>
                  <a:pt x="1402738" y="0"/>
                </a:lnTo>
                <a:lnTo>
                  <a:pt x="1402738" y="1392536"/>
                </a:lnTo>
                <a:lnTo>
                  <a:pt x="0" y="1392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5" name="Freeform 5">
            <a:extLst>
              <a:ext uri="{FF2B5EF4-FFF2-40B4-BE49-F238E27FC236}">
                <a16:creationId xmlns:a16="http://schemas.microsoft.com/office/drawing/2014/main" id="{B6B9A282-125E-7067-72C2-B7AF045A372F}"/>
              </a:ext>
            </a:extLst>
          </p:cNvPr>
          <p:cNvSpPr/>
          <p:nvPr/>
        </p:nvSpPr>
        <p:spPr>
          <a:xfrm>
            <a:off x="1888436" y="5243843"/>
            <a:ext cx="850713" cy="928357"/>
          </a:xfrm>
          <a:custGeom>
            <a:avLst/>
            <a:gdLst/>
            <a:ahLst/>
            <a:cxnLst/>
            <a:rect l="l" t="t" r="r" b="b"/>
            <a:pathLst>
              <a:path w="1276069" h="1392536">
                <a:moveTo>
                  <a:pt x="0" y="0"/>
                </a:moveTo>
                <a:lnTo>
                  <a:pt x="1276070" y="0"/>
                </a:lnTo>
                <a:lnTo>
                  <a:pt x="1276070" y="1392536"/>
                </a:lnTo>
                <a:lnTo>
                  <a:pt x="0" y="13925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6" name="Freeform 6">
            <a:extLst>
              <a:ext uri="{FF2B5EF4-FFF2-40B4-BE49-F238E27FC236}">
                <a16:creationId xmlns:a16="http://schemas.microsoft.com/office/drawing/2014/main" id="{68E4C5A7-1698-22D3-696D-41E92619DB70}"/>
              </a:ext>
            </a:extLst>
          </p:cNvPr>
          <p:cNvSpPr/>
          <p:nvPr/>
        </p:nvSpPr>
        <p:spPr>
          <a:xfrm>
            <a:off x="3005850" y="5243843"/>
            <a:ext cx="923293" cy="928357"/>
          </a:xfrm>
          <a:custGeom>
            <a:avLst/>
            <a:gdLst/>
            <a:ahLst/>
            <a:cxnLst/>
            <a:rect l="l" t="t" r="r" b="b"/>
            <a:pathLst>
              <a:path w="1384940" h="1392536">
                <a:moveTo>
                  <a:pt x="0" y="0"/>
                </a:moveTo>
                <a:lnTo>
                  <a:pt x="1384940" y="0"/>
                </a:lnTo>
                <a:lnTo>
                  <a:pt x="1384940" y="1392536"/>
                </a:lnTo>
                <a:lnTo>
                  <a:pt x="0" y="13925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7" name="TextBox 7">
            <a:extLst>
              <a:ext uri="{FF2B5EF4-FFF2-40B4-BE49-F238E27FC236}">
                <a16:creationId xmlns:a16="http://schemas.microsoft.com/office/drawing/2014/main" id="{05C3EFEA-BF36-D389-5495-010739DA84EB}"/>
              </a:ext>
            </a:extLst>
          </p:cNvPr>
          <p:cNvSpPr txBox="1"/>
          <p:nvPr/>
        </p:nvSpPr>
        <p:spPr>
          <a:xfrm>
            <a:off x="685800" y="685800"/>
            <a:ext cx="5185391" cy="2550698"/>
          </a:xfrm>
          <a:prstGeom prst="rect">
            <a:avLst/>
          </a:prstGeom>
        </p:spPr>
        <p:txBody>
          <a:bodyPr lIns="0" tIns="0" rIns="0" bIns="0" rtlCol="0" anchor="t">
            <a:spAutoFit/>
          </a:bodyPr>
          <a:lstStyle/>
          <a:p>
            <a:pPr>
              <a:lnSpc>
                <a:spcPts val="6660"/>
              </a:lnSpc>
            </a:pPr>
            <a:r>
              <a:rPr lang="en-US" sz="5550" u="sng" dirty="0">
                <a:solidFill>
                  <a:srgbClr val="FFFFFF"/>
                </a:solidFill>
                <a:latin typeface="Roca Two"/>
                <a:ea typeface="Roca Two"/>
                <a:cs typeface="Roca Two"/>
                <a:sym typeface="Roca Two"/>
              </a:rPr>
              <a:t>Overcoming Development Challenges</a:t>
            </a:r>
          </a:p>
        </p:txBody>
      </p:sp>
      <p:grpSp>
        <p:nvGrpSpPr>
          <p:cNvPr id="8" name="Group 8">
            <a:extLst>
              <a:ext uri="{FF2B5EF4-FFF2-40B4-BE49-F238E27FC236}">
                <a16:creationId xmlns:a16="http://schemas.microsoft.com/office/drawing/2014/main" id="{85535F66-FE8E-17D4-AA5A-13A06C3B6A36}"/>
              </a:ext>
            </a:extLst>
          </p:cNvPr>
          <p:cNvGrpSpPr/>
          <p:nvPr/>
        </p:nvGrpSpPr>
        <p:grpSpPr>
          <a:xfrm>
            <a:off x="6378027" y="1125966"/>
            <a:ext cx="4862721" cy="4815742"/>
            <a:chOff x="0" y="-38100"/>
            <a:chExt cx="9725443" cy="4039534"/>
          </a:xfrm>
        </p:grpSpPr>
        <p:sp>
          <p:nvSpPr>
            <p:cNvPr id="9" name="TextBox 9">
              <a:extLst>
                <a:ext uri="{FF2B5EF4-FFF2-40B4-BE49-F238E27FC236}">
                  <a16:creationId xmlns:a16="http://schemas.microsoft.com/office/drawing/2014/main" id="{761B49C2-2D08-6FFD-FE02-6D160872CC62}"/>
                </a:ext>
              </a:extLst>
            </p:cNvPr>
            <p:cNvSpPr txBox="1"/>
            <p:nvPr/>
          </p:nvSpPr>
          <p:spPr>
            <a:xfrm>
              <a:off x="0" y="-38100"/>
              <a:ext cx="9725443" cy="4039534"/>
            </a:xfrm>
            <a:prstGeom prst="rect">
              <a:avLst/>
            </a:prstGeom>
          </p:spPr>
          <p:txBody>
            <a:bodyPr lIns="0" tIns="0" rIns="0" bIns="0" rtlCol="0" anchor="t">
              <a:spAutoFit/>
            </a:bodyPr>
            <a:lstStyle/>
            <a:p>
              <a:pPr marL="285750" indent="-285750">
                <a:lnSpc>
                  <a:spcPts val="1960"/>
                </a:lnSpc>
                <a:spcBef>
                  <a:spcPct val="0"/>
                </a:spcBef>
                <a:buFont typeface="Wingdings" panose="05000000000000000000" pitchFamily="2" charset="2"/>
                <a:buChar char="Ø"/>
              </a:pPr>
              <a:r>
                <a:rPr lang="en-US" sz="1600" b="1" dirty="0">
                  <a:solidFill>
                    <a:schemeClr val="bg1"/>
                  </a:solidFill>
                  <a:latin typeface="Be Vietnam"/>
                </a:rPr>
                <a:t>State Management</a:t>
              </a:r>
              <a:br>
                <a:rPr lang="en-US" sz="1600" dirty="0">
                  <a:solidFill>
                    <a:schemeClr val="bg1"/>
                  </a:solidFill>
                  <a:latin typeface="Be Vietnam"/>
                </a:rPr>
              </a:br>
              <a:r>
                <a:rPr lang="en-US" sz="1600" dirty="0">
                  <a:solidFill>
                    <a:schemeClr val="bg1"/>
                  </a:solidFill>
                  <a:latin typeface="Be Vietnam"/>
                </a:rPr>
                <a:t>Managing shared state, especially for features like the Watchlist, required proper prop drilling and local state control. We considered lifting state and using context for better scalability.</a:t>
              </a:r>
              <a:endParaRPr lang="ar-EG" sz="1600" dirty="0">
                <a:solidFill>
                  <a:schemeClr val="bg1"/>
                </a:solidFill>
                <a:latin typeface="Be Vietnam"/>
              </a:endParaRPr>
            </a:p>
            <a:p>
              <a:pPr>
                <a:lnSpc>
                  <a:spcPts val="1960"/>
                </a:lnSpc>
                <a:spcBef>
                  <a:spcPct val="0"/>
                </a:spcBef>
              </a:pPr>
              <a:endParaRPr lang="ar-EG" sz="1600" dirty="0">
                <a:latin typeface="Be Vietnam"/>
              </a:endParaRPr>
            </a:p>
            <a:p>
              <a:pPr marL="285750" indent="-285750">
                <a:lnSpc>
                  <a:spcPts val="1960"/>
                </a:lnSpc>
                <a:spcBef>
                  <a:spcPct val="0"/>
                </a:spcBef>
                <a:buFont typeface="Wingdings" panose="05000000000000000000" pitchFamily="2" charset="2"/>
                <a:buChar char="Ø"/>
              </a:pPr>
              <a:r>
                <a:rPr lang="en-US" sz="1600" b="1" dirty="0">
                  <a:solidFill>
                    <a:schemeClr val="bg1"/>
                  </a:solidFill>
                  <a:latin typeface="Be Vietnam"/>
                </a:rPr>
                <a:t>Responsive UI Design</a:t>
              </a:r>
              <a:br>
                <a:rPr lang="en-US" sz="1600" dirty="0">
                  <a:solidFill>
                    <a:schemeClr val="bg1"/>
                  </a:solidFill>
                  <a:latin typeface="Be Vietnam"/>
                </a:rPr>
              </a:br>
              <a:r>
                <a:rPr lang="en-US" sz="1600" dirty="0">
                  <a:solidFill>
                    <a:schemeClr val="bg1"/>
                  </a:solidFill>
                  <a:latin typeface="Be Vietnam"/>
                </a:rPr>
                <a:t>Ensuring the app looked and functioned well on different screen sizes was another key challenge. We used Bootstrap to implement a responsive grid layout and styled components consistently across the project.</a:t>
              </a:r>
              <a:endParaRPr lang="ar-EG" sz="1600" dirty="0">
                <a:solidFill>
                  <a:schemeClr val="bg1"/>
                </a:solidFill>
                <a:latin typeface="Be Vietnam"/>
              </a:endParaRPr>
            </a:p>
            <a:p>
              <a:pPr marL="285750" indent="-285750">
                <a:lnSpc>
                  <a:spcPts val="1960"/>
                </a:lnSpc>
                <a:spcBef>
                  <a:spcPct val="0"/>
                </a:spcBef>
                <a:buFont typeface="Wingdings" panose="05000000000000000000" pitchFamily="2" charset="2"/>
                <a:buChar char="Ø"/>
              </a:pPr>
              <a:endParaRPr lang="ar-EG" sz="1600" b="1" spc="14" dirty="0">
                <a:solidFill>
                  <a:schemeClr val="bg1"/>
                </a:solidFill>
                <a:latin typeface="Be Vietnam"/>
                <a:ea typeface="Be Vietnam Ultra-Bold"/>
                <a:cs typeface="Be Vietnam Ultra-Bold"/>
                <a:sym typeface="Be Vietnam Ultra-Bold"/>
              </a:endParaRPr>
            </a:p>
            <a:p>
              <a:pPr marL="285750" indent="-285750">
                <a:lnSpc>
                  <a:spcPts val="1960"/>
                </a:lnSpc>
                <a:spcBef>
                  <a:spcPct val="0"/>
                </a:spcBef>
                <a:buFont typeface="Wingdings" panose="05000000000000000000" pitchFamily="2" charset="2"/>
                <a:buChar char="Ø"/>
              </a:pPr>
              <a:r>
                <a:rPr lang="en-US" sz="1600" b="1" dirty="0">
                  <a:solidFill>
                    <a:schemeClr val="bg1"/>
                  </a:solidFill>
                  <a:latin typeface="Be Vietnam"/>
                </a:rPr>
                <a:t>Authentication Flow</a:t>
              </a:r>
              <a:br>
                <a:rPr lang="en-US" sz="1600" dirty="0">
                  <a:solidFill>
                    <a:schemeClr val="bg1"/>
                  </a:solidFill>
                  <a:latin typeface="Be Vietnam"/>
                </a:rPr>
              </a:br>
              <a:r>
                <a:rPr lang="en-US" sz="1600" dirty="0">
                  <a:solidFill>
                    <a:schemeClr val="bg1"/>
                  </a:solidFill>
                  <a:latin typeface="Be Vietnam"/>
                </a:rPr>
                <a:t>For the Login and Signup pages, simulating authentication and form validation required extra care in managing form state and error messages. We implemented input validation and basic local/session storage logic for a smooth user experience.</a:t>
              </a:r>
              <a:endParaRPr lang="ar-EG" sz="1600" b="1" spc="14" dirty="0">
                <a:solidFill>
                  <a:schemeClr val="bg1"/>
                </a:solidFill>
                <a:latin typeface="Be Vietnam"/>
                <a:ea typeface="Be Vietnam Ultra-Bold"/>
                <a:cs typeface="Be Vietnam Ultra-Bold"/>
                <a:sym typeface="Be Vietnam Ultra-Bold"/>
              </a:endParaRPr>
            </a:p>
            <a:p>
              <a:pPr>
                <a:lnSpc>
                  <a:spcPts val="1960"/>
                </a:lnSpc>
                <a:spcBef>
                  <a:spcPct val="0"/>
                </a:spcBef>
              </a:pPr>
              <a:endParaRPr lang="en-US" sz="300" b="1" spc="14" dirty="0">
                <a:solidFill>
                  <a:srgbClr val="FFFFFF"/>
                </a:solidFill>
                <a:latin typeface="Be Vietnam"/>
                <a:ea typeface="Be Vietnam Ultra-Bold"/>
                <a:cs typeface="Be Vietnam Ultra-Bold"/>
                <a:sym typeface="Be Vietnam Ultra-Bold"/>
              </a:endParaRPr>
            </a:p>
          </p:txBody>
        </p:sp>
        <p:sp>
          <p:nvSpPr>
            <p:cNvPr id="10" name="TextBox 10">
              <a:extLst>
                <a:ext uri="{FF2B5EF4-FFF2-40B4-BE49-F238E27FC236}">
                  <a16:creationId xmlns:a16="http://schemas.microsoft.com/office/drawing/2014/main" id="{AF9D3424-3AF6-B4A2-D09B-D1774BC1E697}"/>
                </a:ext>
              </a:extLst>
            </p:cNvPr>
            <p:cNvSpPr txBox="1"/>
            <p:nvPr/>
          </p:nvSpPr>
          <p:spPr>
            <a:xfrm>
              <a:off x="0" y="683092"/>
              <a:ext cx="9725443" cy="1421289"/>
            </a:xfrm>
            <a:prstGeom prst="rect">
              <a:avLst/>
            </a:prstGeom>
          </p:spPr>
          <p:txBody>
            <a:bodyPr wrap="square" lIns="0" tIns="0" rIns="0" bIns="0" rtlCol="0" anchor="t">
              <a:spAutoFit/>
            </a:bodyPr>
            <a:lstStyle/>
            <a:p>
              <a:pPr>
                <a:lnSpc>
                  <a:spcPts val="1919"/>
                </a:lnSpc>
              </a:pPr>
              <a:endParaRPr lang="ar-EG" sz="1199" spc="23" dirty="0">
                <a:solidFill>
                  <a:srgbClr val="FFFFFF"/>
                </a:solidFill>
                <a:latin typeface="Be Vietnam"/>
                <a:ea typeface="Be Vietnam"/>
                <a:cs typeface="Be Vietnam"/>
                <a:sym typeface="Be Vietnam"/>
              </a:endParaRPr>
            </a:p>
            <a:p>
              <a:pPr>
                <a:lnSpc>
                  <a:spcPts val="1919"/>
                </a:lnSpc>
              </a:pPr>
              <a:endParaRPr lang="ar-EG" sz="1199" spc="23" dirty="0">
                <a:solidFill>
                  <a:srgbClr val="FFFFFF"/>
                </a:solidFill>
                <a:latin typeface="Be Vietnam"/>
                <a:ea typeface="Be Vietnam"/>
                <a:cs typeface="Be Vietnam"/>
                <a:sym typeface="Be Vietnam"/>
              </a:endParaRPr>
            </a:p>
            <a:p>
              <a:pPr>
                <a:lnSpc>
                  <a:spcPts val="1919"/>
                </a:lnSpc>
              </a:pPr>
              <a:endParaRPr lang="en-US" sz="1199" spc="23" dirty="0">
                <a:solidFill>
                  <a:srgbClr val="FFFFFF"/>
                </a:solidFill>
                <a:latin typeface="Be Vietnam"/>
                <a:ea typeface="Be Vietnam"/>
                <a:cs typeface="Be Vietnam"/>
                <a:sym typeface="Be Vietnam"/>
              </a:endParaRPr>
            </a:p>
          </p:txBody>
        </p:sp>
      </p:grpSp>
    </p:spTree>
    <p:extLst>
      <p:ext uri="{BB962C8B-B14F-4D97-AF65-F5344CB8AC3E}">
        <p14:creationId xmlns:p14="http://schemas.microsoft.com/office/powerpoint/2010/main" val="277172149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5"/>
                                        </p:tgtEl>
                                        <p:attrNameLst>
                                          <p:attrName>r</p:attrName>
                                        </p:attrNameLst>
                                      </p:cBhvr>
                                    </p:animRot>
                                  </p:childTnLst>
                                </p:cTn>
                              </p:par>
                              <p:par>
                                <p:cTn id="9" presetID="8" presetClass="emph" presetSubtype="0" fill="hold" grpId="0" nodeType="withEffect">
                                  <p:stCondLst>
                                    <p:cond delay="0"/>
                                  </p:stCondLst>
                                  <p:childTnLst>
                                    <p:animRot by="21600000">
                                      <p:cBhvr>
                                        <p:cTn id="10" dur="2000" fill="hold"/>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000" y="-114300"/>
            <a:ext cx="12446000" cy="71247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sp>
        <p:nvSpPr>
          <p:cNvPr id="3" name="AutoShape 3"/>
          <p:cNvSpPr/>
          <p:nvPr/>
        </p:nvSpPr>
        <p:spPr>
          <a:xfrm flipV="1">
            <a:off x="6378027" y="698500"/>
            <a:ext cx="5128173" cy="0"/>
          </a:xfrm>
          <a:prstGeom prst="line">
            <a:avLst/>
          </a:prstGeom>
          <a:ln w="38100" cap="flat">
            <a:solidFill>
              <a:srgbClr val="000000"/>
            </a:solidFill>
            <a:prstDash val="solid"/>
            <a:headEnd type="none" w="sm" len="sm"/>
            <a:tailEnd type="none" w="sm" len="sm"/>
          </a:ln>
        </p:spPr>
        <p:txBody>
          <a:bodyPr/>
          <a:lstStyle/>
          <a:p>
            <a:endParaRPr lang="en-US" sz="1200"/>
          </a:p>
        </p:txBody>
      </p:sp>
      <p:sp>
        <p:nvSpPr>
          <p:cNvPr id="4" name="Freeform 4"/>
          <p:cNvSpPr/>
          <p:nvPr/>
        </p:nvSpPr>
        <p:spPr>
          <a:xfrm>
            <a:off x="685800" y="5243843"/>
            <a:ext cx="935159" cy="928357"/>
          </a:xfrm>
          <a:custGeom>
            <a:avLst/>
            <a:gdLst/>
            <a:ahLst/>
            <a:cxnLst/>
            <a:rect l="l" t="t" r="r" b="b"/>
            <a:pathLst>
              <a:path w="1402738" h="1392536">
                <a:moveTo>
                  <a:pt x="0" y="0"/>
                </a:moveTo>
                <a:lnTo>
                  <a:pt x="1402738" y="0"/>
                </a:lnTo>
                <a:lnTo>
                  <a:pt x="1402738" y="1392536"/>
                </a:lnTo>
                <a:lnTo>
                  <a:pt x="0" y="13925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5"/>
          <p:cNvSpPr/>
          <p:nvPr/>
        </p:nvSpPr>
        <p:spPr>
          <a:xfrm>
            <a:off x="1888436" y="5243843"/>
            <a:ext cx="850713" cy="928357"/>
          </a:xfrm>
          <a:custGeom>
            <a:avLst/>
            <a:gdLst/>
            <a:ahLst/>
            <a:cxnLst/>
            <a:rect l="l" t="t" r="r" b="b"/>
            <a:pathLst>
              <a:path w="1276069" h="1392536">
                <a:moveTo>
                  <a:pt x="0" y="0"/>
                </a:moveTo>
                <a:lnTo>
                  <a:pt x="1276070" y="0"/>
                </a:lnTo>
                <a:lnTo>
                  <a:pt x="1276070" y="1392536"/>
                </a:lnTo>
                <a:lnTo>
                  <a:pt x="0" y="13925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Freeform 6"/>
          <p:cNvSpPr/>
          <p:nvPr/>
        </p:nvSpPr>
        <p:spPr>
          <a:xfrm>
            <a:off x="3005850" y="5243843"/>
            <a:ext cx="923293" cy="928357"/>
          </a:xfrm>
          <a:custGeom>
            <a:avLst/>
            <a:gdLst/>
            <a:ahLst/>
            <a:cxnLst/>
            <a:rect l="l" t="t" r="r" b="b"/>
            <a:pathLst>
              <a:path w="1384940" h="1392536">
                <a:moveTo>
                  <a:pt x="0" y="0"/>
                </a:moveTo>
                <a:lnTo>
                  <a:pt x="1384940" y="0"/>
                </a:lnTo>
                <a:lnTo>
                  <a:pt x="1384940" y="1392536"/>
                </a:lnTo>
                <a:lnTo>
                  <a:pt x="0" y="13925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7" name="TextBox 7"/>
          <p:cNvSpPr txBox="1"/>
          <p:nvPr/>
        </p:nvSpPr>
        <p:spPr>
          <a:xfrm>
            <a:off x="685800" y="685800"/>
            <a:ext cx="5185391" cy="2550698"/>
          </a:xfrm>
          <a:prstGeom prst="rect">
            <a:avLst/>
          </a:prstGeom>
        </p:spPr>
        <p:txBody>
          <a:bodyPr lIns="0" tIns="0" rIns="0" bIns="0" rtlCol="0" anchor="t">
            <a:spAutoFit/>
          </a:bodyPr>
          <a:lstStyle/>
          <a:p>
            <a:pPr>
              <a:lnSpc>
                <a:spcPts val="6660"/>
              </a:lnSpc>
            </a:pPr>
            <a:r>
              <a:rPr lang="en-US" sz="5550" u="sng" dirty="0">
                <a:solidFill>
                  <a:srgbClr val="FFFFFF"/>
                </a:solidFill>
                <a:latin typeface="Roca Two"/>
                <a:ea typeface="Roca Two"/>
                <a:cs typeface="Roca Two"/>
                <a:sym typeface="Roca Two"/>
              </a:rPr>
              <a:t>Future Enhancements for Our Project</a:t>
            </a:r>
          </a:p>
        </p:txBody>
      </p:sp>
      <p:grpSp>
        <p:nvGrpSpPr>
          <p:cNvPr id="8" name="Group 8"/>
          <p:cNvGrpSpPr/>
          <p:nvPr/>
        </p:nvGrpSpPr>
        <p:grpSpPr>
          <a:xfrm>
            <a:off x="6378027" y="1125966"/>
            <a:ext cx="4862721" cy="7934160"/>
            <a:chOff x="0" y="-38100"/>
            <a:chExt cx="9725443" cy="15868320"/>
          </a:xfrm>
        </p:grpSpPr>
        <p:sp>
          <p:nvSpPr>
            <p:cNvPr id="9" name="TextBox 9"/>
            <p:cNvSpPr txBox="1"/>
            <p:nvPr/>
          </p:nvSpPr>
          <p:spPr>
            <a:xfrm>
              <a:off x="0" y="-38100"/>
              <a:ext cx="9725443" cy="15868320"/>
            </a:xfrm>
            <a:prstGeom prst="rect">
              <a:avLst/>
            </a:prstGeom>
          </p:spPr>
          <p:txBody>
            <a:bodyPr lIns="0" tIns="0" rIns="0" bIns="0" rtlCol="0" anchor="t">
              <a:spAutoFit/>
            </a:bodyPr>
            <a:lstStyle/>
            <a:p>
              <a:pPr>
                <a:lnSpc>
                  <a:spcPts val="1960"/>
                </a:lnSpc>
                <a:spcBef>
                  <a:spcPct val="0"/>
                </a:spcBef>
              </a:pPr>
              <a:r>
                <a:rPr lang="en-US" sz="1600" b="1" spc="14" dirty="0">
                  <a:solidFill>
                    <a:schemeClr val="bg1"/>
                  </a:solidFill>
                  <a:latin typeface="Be Vietnam"/>
                  <a:ea typeface="Be Vietnam Ultra-Bold"/>
                  <a:cs typeface="Be Vietnam Ultra-Bold"/>
                  <a:sym typeface="Be Vietnam Ultra-Bold"/>
                </a:rPr>
                <a:t>Continuous Improvement</a:t>
              </a:r>
              <a:endParaRPr lang="ar-EG" sz="1600" b="1" spc="14" dirty="0">
                <a:solidFill>
                  <a:schemeClr val="bg1"/>
                </a:solidFill>
                <a:latin typeface="Be Vietnam"/>
                <a:ea typeface="Be Vietnam Ultra-Bold"/>
                <a:cs typeface="Be Vietnam Ultra-Bold"/>
                <a:sym typeface="Be Vietnam Ultra-Bold"/>
              </a:endParaRPr>
            </a:p>
            <a:p>
              <a:pPr marL="285750" indent="-285750">
                <a:lnSpc>
                  <a:spcPts val="1960"/>
                </a:lnSpc>
                <a:spcBef>
                  <a:spcPct val="0"/>
                </a:spcBef>
                <a:buFont typeface="Wingdings" panose="05000000000000000000" pitchFamily="2" charset="2"/>
                <a:buChar char="Ø"/>
              </a:pPr>
              <a:r>
                <a:rPr lang="en-US" sz="1600" b="1" dirty="0">
                  <a:solidFill>
                    <a:schemeClr val="bg1"/>
                  </a:solidFill>
                  <a:latin typeface="Be Vietnam"/>
                </a:rPr>
                <a:t>Comments:</a:t>
              </a:r>
            </a:p>
            <a:p>
              <a:pPr>
                <a:lnSpc>
                  <a:spcPts val="1960"/>
                </a:lnSpc>
                <a:spcBef>
                  <a:spcPct val="0"/>
                </a:spcBef>
              </a:pPr>
              <a:r>
                <a:rPr lang="en-US" sz="1600" dirty="0">
                  <a:solidFill>
                    <a:schemeClr val="bg1"/>
                  </a:solidFill>
                  <a:latin typeface="Be Vietnam"/>
                </a:rPr>
                <a:t>Let users discuss movies in real-time or post threaded comments.</a:t>
              </a:r>
            </a:p>
            <a:p>
              <a:pPr marL="285750" indent="-285750">
                <a:lnSpc>
                  <a:spcPts val="1960"/>
                </a:lnSpc>
                <a:spcBef>
                  <a:spcPct val="0"/>
                </a:spcBef>
                <a:buFont typeface="Wingdings" panose="05000000000000000000" pitchFamily="2" charset="2"/>
                <a:buChar char="Ø"/>
              </a:pPr>
              <a:endParaRPr lang="en-US" sz="1400" dirty="0">
                <a:solidFill>
                  <a:schemeClr val="bg1"/>
                </a:solidFill>
                <a:latin typeface="Be Vietnam"/>
              </a:endParaRPr>
            </a:p>
            <a:p>
              <a:pPr marL="285750" indent="-285750">
                <a:lnSpc>
                  <a:spcPts val="1960"/>
                </a:lnSpc>
                <a:spcBef>
                  <a:spcPct val="0"/>
                </a:spcBef>
                <a:buFont typeface="Wingdings" panose="05000000000000000000" pitchFamily="2" charset="2"/>
                <a:buChar char="Ø"/>
              </a:pPr>
              <a:r>
                <a:rPr lang="en-US" sz="1600" b="1" dirty="0">
                  <a:solidFill>
                    <a:schemeClr val="bg1"/>
                  </a:solidFill>
                  <a:latin typeface="Be Vietnam"/>
                </a:rPr>
                <a:t>Personalized Recommendation Feed:</a:t>
              </a:r>
            </a:p>
            <a:p>
              <a:pPr>
                <a:lnSpc>
                  <a:spcPts val="1960"/>
                </a:lnSpc>
                <a:spcBef>
                  <a:spcPct val="0"/>
                </a:spcBef>
              </a:pPr>
              <a:r>
                <a:rPr lang="en-US" sz="1600" dirty="0">
                  <a:solidFill>
                    <a:schemeClr val="bg1"/>
                  </a:solidFill>
                  <a:latin typeface="Be Vietnam"/>
                </a:rPr>
                <a:t>Use collaborative filtering or ML models (even basic ones) to suggest based on similar users' choices</a:t>
              </a:r>
            </a:p>
            <a:p>
              <a:pPr>
                <a:lnSpc>
                  <a:spcPts val="1960"/>
                </a:lnSpc>
                <a:spcBef>
                  <a:spcPct val="0"/>
                </a:spcBef>
              </a:pPr>
              <a:endParaRPr lang="en-US" sz="1400" dirty="0">
                <a:solidFill>
                  <a:schemeClr val="bg1"/>
                </a:solidFill>
                <a:latin typeface="Be Vietnam"/>
              </a:endParaRPr>
            </a:p>
            <a:p>
              <a:pPr marL="285750" indent="-285750">
                <a:lnSpc>
                  <a:spcPts val="1960"/>
                </a:lnSpc>
                <a:spcBef>
                  <a:spcPct val="0"/>
                </a:spcBef>
                <a:buFont typeface="Wingdings" panose="05000000000000000000" pitchFamily="2" charset="2"/>
                <a:buChar char="Ø"/>
              </a:pPr>
              <a:r>
                <a:rPr lang="en-US" sz="1600" b="1" dirty="0">
                  <a:solidFill>
                    <a:schemeClr val="bg1"/>
                  </a:solidFill>
                  <a:latin typeface="Be Vietnam"/>
                </a:rPr>
                <a:t>Progress Tracker:</a:t>
              </a:r>
            </a:p>
            <a:p>
              <a:pPr>
                <a:lnSpc>
                  <a:spcPts val="1960"/>
                </a:lnSpc>
                <a:spcBef>
                  <a:spcPct val="0"/>
                </a:spcBef>
              </a:pPr>
              <a:r>
                <a:rPr lang="en-US" sz="1600" dirty="0">
                  <a:solidFill>
                    <a:schemeClr val="bg1"/>
                  </a:solidFill>
                  <a:latin typeface="Be Vietnam"/>
                </a:rPr>
                <a:t>Let users mark a movie as “Watched,” “Watching,” or “Plan to Watch.”</a:t>
              </a:r>
            </a:p>
            <a:p>
              <a:pPr>
                <a:lnSpc>
                  <a:spcPts val="1960"/>
                </a:lnSpc>
                <a:spcBef>
                  <a:spcPct val="0"/>
                </a:spcBef>
              </a:pPr>
              <a:endParaRPr lang="en-US" sz="1400" dirty="0">
                <a:solidFill>
                  <a:schemeClr val="bg1"/>
                </a:solidFill>
                <a:latin typeface="Be Vietnam"/>
              </a:endParaRPr>
            </a:p>
            <a:p>
              <a:pPr marL="285750" indent="-285750">
                <a:lnSpc>
                  <a:spcPts val="1960"/>
                </a:lnSpc>
                <a:spcBef>
                  <a:spcPct val="0"/>
                </a:spcBef>
                <a:buFont typeface="Wingdings" panose="05000000000000000000" pitchFamily="2" charset="2"/>
                <a:buChar char="Ø"/>
              </a:pPr>
              <a:r>
                <a:rPr lang="en-US" sz="1600" b="1" dirty="0">
                  <a:solidFill>
                    <a:schemeClr val="bg1"/>
                  </a:solidFill>
                  <a:latin typeface="Be Vietnam"/>
                </a:rPr>
                <a:t>Social Sharing:</a:t>
              </a:r>
            </a:p>
            <a:p>
              <a:pPr>
                <a:lnSpc>
                  <a:spcPts val="1960"/>
                </a:lnSpc>
                <a:spcBef>
                  <a:spcPct val="0"/>
                </a:spcBef>
              </a:pPr>
              <a:r>
                <a:rPr lang="en-US" sz="1600" dirty="0">
                  <a:solidFill>
                    <a:schemeClr val="bg1"/>
                  </a:solidFill>
                  <a:latin typeface="Be Vietnam"/>
                </a:rPr>
                <a:t>Share movie lists or watchlists with friends on social media.</a:t>
              </a:r>
            </a:p>
            <a:p>
              <a:pPr>
                <a:lnSpc>
                  <a:spcPts val="1960"/>
                </a:lnSpc>
                <a:spcBef>
                  <a:spcPct val="0"/>
                </a:spcBef>
              </a:pPr>
              <a:endParaRPr lang="en-US" sz="1600" dirty="0">
                <a:solidFill>
                  <a:schemeClr val="bg1"/>
                </a:solidFill>
                <a:latin typeface="Be Vietnam"/>
              </a:endParaRPr>
            </a:p>
            <a:p>
              <a:pPr marL="285750" indent="-285750">
                <a:lnSpc>
                  <a:spcPts val="1960"/>
                </a:lnSpc>
                <a:spcBef>
                  <a:spcPct val="0"/>
                </a:spcBef>
                <a:buFont typeface="Wingdings" panose="05000000000000000000" pitchFamily="2" charset="2"/>
                <a:buChar char="Ø"/>
              </a:pPr>
              <a:r>
                <a:rPr lang="en-US" sz="1600" b="1" dirty="0">
                  <a:solidFill>
                    <a:schemeClr val="bg1"/>
                  </a:solidFill>
                  <a:latin typeface="Be Vietnam"/>
                </a:rPr>
                <a:t>Achievements / Badges:</a:t>
              </a:r>
            </a:p>
            <a:p>
              <a:pPr>
                <a:lnSpc>
                  <a:spcPts val="1960"/>
                </a:lnSpc>
                <a:spcBef>
                  <a:spcPct val="0"/>
                </a:spcBef>
              </a:pPr>
              <a:r>
                <a:rPr lang="en-US" sz="1600" dirty="0">
                  <a:solidFill>
                    <a:schemeClr val="bg1"/>
                  </a:solidFill>
                  <a:latin typeface="Be Vietnam"/>
                </a:rPr>
                <a:t>Gamify the experience. Give badges like “Horror Buff” or “100 Movies Watched.”</a:t>
              </a:r>
            </a:p>
            <a:p>
              <a:pPr marL="285750" indent="-285750">
                <a:lnSpc>
                  <a:spcPts val="1960"/>
                </a:lnSpc>
                <a:spcBef>
                  <a:spcPct val="0"/>
                </a:spcBef>
                <a:buFont typeface="Wingdings" panose="05000000000000000000" pitchFamily="2" charset="2"/>
                <a:buChar char="Ø"/>
              </a:pPr>
              <a:endParaRPr lang="en-US" sz="1400" dirty="0">
                <a:solidFill>
                  <a:schemeClr val="bg1"/>
                </a:solidFill>
                <a:latin typeface="Be Vietnam"/>
              </a:endParaRPr>
            </a:p>
            <a:p>
              <a:pPr marL="285750" indent="-285750">
                <a:lnSpc>
                  <a:spcPts val="1960"/>
                </a:lnSpc>
                <a:spcBef>
                  <a:spcPct val="0"/>
                </a:spcBef>
                <a:buFont typeface="Wingdings" panose="05000000000000000000" pitchFamily="2" charset="2"/>
                <a:buChar char="Ø"/>
              </a:pPr>
              <a:endParaRPr lang="en-US" sz="1400" dirty="0">
                <a:solidFill>
                  <a:schemeClr val="bg1"/>
                </a:solidFill>
                <a:latin typeface="Be Vietnam"/>
              </a:endParaRPr>
            </a:p>
            <a:p>
              <a:pPr marL="285750" indent="-285750">
                <a:lnSpc>
                  <a:spcPts val="1960"/>
                </a:lnSpc>
                <a:spcBef>
                  <a:spcPct val="0"/>
                </a:spcBef>
                <a:buFont typeface="Wingdings" panose="05000000000000000000" pitchFamily="2" charset="2"/>
                <a:buChar char="Ø"/>
              </a:pPr>
              <a:endParaRPr lang="ar-EG" sz="1400" dirty="0">
                <a:solidFill>
                  <a:schemeClr val="bg1"/>
                </a:solidFill>
                <a:latin typeface="Be Vietnam"/>
              </a:endParaRPr>
            </a:p>
            <a:p>
              <a:pPr marL="285750" indent="-285750">
                <a:lnSpc>
                  <a:spcPts val="1960"/>
                </a:lnSpc>
                <a:spcBef>
                  <a:spcPct val="0"/>
                </a:spcBef>
                <a:buFont typeface="Wingdings" panose="05000000000000000000" pitchFamily="2" charset="2"/>
                <a:buChar char="Ø"/>
              </a:pPr>
              <a:endParaRPr lang="ar-EG" sz="1400" dirty="0">
                <a:solidFill>
                  <a:schemeClr val="bg1"/>
                </a:solidFill>
                <a:latin typeface="Be Vietnam"/>
              </a:endParaRPr>
            </a:p>
            <a:p>
              <a:pPr marL="285750" indent="-285750">
                <a:lnSpc>
                  <a:spcPts val="1960"/>
                </a:lnSpc>
                <a:spcBef>
                  <a:spcPct val="0"/>
                </a:spcBef>
                <a:buFont typeface="Wingdings" panose="05000000000000000000" pitchFamily="2" charset="2"/>
                <a:buChar char="Ø"/>
              </a:pPr>
              <a:endParaRPr lang="ar-EG" sz="1400" b="1" spc="14" dirty="0">
                <a:solidFill>
                  <a:schemeClr val="bg1"/>
                </a:solidFill>
                <a:latin typeface="Be Vietnam"/>
                <a:ea typeface="Be Vietnam Ultra-Bold"/>
                <a:cs typeface="Be Vietnam Ultra-Bold"/>
                <a:sym typeface="Be Vietnam Ultra-Bold"/>
              </a:endParaRPr>
            </a:p>
            <a:p>
              <a:pPr marL="285750" indent="-285750">
                <a:lnSpc>
                  <a:spcPts val="1960"/>
                </a:lnSpc>
                <a:spcBef>
                  <a:spcPct val="0"/>
                </a:spcBef>
                <a:buFont typeface="Wingdings" panose="05000000000000000000" pitchFamily="2" charset="2"/>
                <a:buChar char="Ø"/>
              </a:pPr>
              <a:endParaRPr lang="ar-EG" sz="1400" b="1" spc="14" dirty="0">
                <a:solidFill>
                  <a:schemeClr val="bg1"/>
                </a:solidFill>
                <a:latin typeface="Be Vietnam"/>
                <a:ea typeface="Be Vietnam Ultra-Bold"/>
                <a:cs typeface="Be Vietnam Ultra-Bold"/>
                <a:sym typeface="Be Vietnam Ultra-Bold"/>
              </a:endParaRPr>
            </a:p>
            <a:p>
              <a:pPr marL="285750" indent="-285750">
                <a:lnSpc>
                  <a:spcPts val="1960"/>
                </a:lnSpc>
                <a:spcBef>
                  <a:spcPct val="0"/>
                </a:spcBef>
                <a:buFont typeface="Wingdings" panose="05000000000000000000" pitchFamily="2" charset="2"/>
                <a:buChar char="Ø"/>
              </a:pPr>
              <a:endParaRPr lang="ar-EG" sz="1400" b="1" spc="14" dirty="0">
                <a:solidFill>
                  <a:schemeClr val="bg1"/>
                </a:solidFill>
                <a:latin typeface="Be Vietnam"/>
                <a:ea typeface="Be Vietnam Ultra-Bold"/>
                <a:cs typeface="Be Vietnam Ultra-Bold"/>
                <a:sym typeface="Be Vietnam Ultra-Bold"/>
              </a:endParaRPr>
            </a:p>
            <a:p>
              <a:pPr marL="285750" indent="-285750">
                <a:lnSpc>
                  <a:spcPts val="1960"/>
                </a:lnSpc>
                <a:spcBef>
                  <a:spcPct val="0"/>
                </a:spcBef>
                <a:buFont typeface="Wingdings" panose="05000000000000000000" pitchFamily="2" charset="2"/>
                <a:buChar char="Ø"/>
              </a:pPr>
              <a:endParaRPr lang="ar-EG" sz="1400" b="1" spc="14" dirty="0">
                <a:solidFill>
                  <a:schemeClr val="bg1"/>
                </a:solidFill>
                <a:latin typeface="Be Vietnam"/>
                <a:ea typeface="Be Vietnam Ultra-Bold"/>
                <a:cs typeface="Be Vietnam Ultra-Bold"/>
                <a:sym typeface="Be Vietnam Ultra-Bold"/>
              </a:endParaRPr>
            </a:p>
            <a:p>
              <a:pPr>
                <a:lnSpc>
                  <a:spcPts val="1960"/>
                </a:lnSpc>
                <a:spcBef>
                  <a:spcPct val="0"/>
                </a:spcBef>
              </a:pPr>
              <a:endParaRPr lang="ar-EG" sz="1400" b="1" spc="14" dirty="0">
                <a:solidFill>
                  <a:schemeClr val="bg1"/>
                </a:solidFill>
                <a:latin typeface="Be Vietnam"/>
                <a:ea typeface="Be Vietnam Ultra-Bold"/>
                <a:cs typeface="Be Vietnam Ultra-Bold"/>
                <a:sym typeface="Be Vietnam Ultra-Bold"/>
              </a:endParaRPr>
            </a:p>
            <a:p>
              <a:pPr>
                <a:lnSpc>
                  <a:spcPts val="1960"/>
                </a:lnSpc>
                <a:spcBef>
                  <a:spcPct val="0"/>
                </a:spcBef>
              </a:pPr>
              <a:endParaRPr lang="ar-EG" sz="1400" b="1" spc="14" dirty="0">
                <a:solidFill>
                  <a:schemeClr val="bg1"/>
                </a:solidFill>
                <a:latin typeface="Be Vietnam"/>
                <a:ea typeface="Be Vietnam Ultra-Bold"/>
                <a:cs typeface="Be Vietnam Ultra-Bold"/>
                <a:sym typeface="Be Vietnam Ultra-Bold"/>
              </a:endParaRPr>
            </a:p>
            <a:p>
              <a:pPr>
                <a:lnSpc>
                  <a:spcPts val="1960"/>
                </a:lnSpc>
                <a:spcBef>
                  <a:spcPct val="0"/>
                </a:spcBef>
              </a:pPr>
              <a:endParaRPr lang="en-US" sz="1400" b="1" spc="14" dirty="0">
                <a:solidFill>
                  <a:schemeClr val="bg1"/>
                </a:solidFill>
                <a:latin typeface="Be Vietnam"/>
                <a:ea typeface="Be Vietnam Ultra-Bold"/>
                <a:cs typeface="Be Vietnam Ultra-Bold"/>
                <a:sym typeface="Be Vietnam Ultra-Bold"/>
              </a:endParaRPr>
            </a:p>
          </p:txBody>
        </p:sp>
        <p:sp>
          <p:nvSpPr>
            <p:cNvPr id="10" name="TextBox 10"/>
            <p:cNvSpPr txBox="1"/>
            <p:nvPr/>
          </p:nvSpPr>
          <p:spPr>
            <a:xfrm>
              <a:off x="0" y="683092"/>
              <a:ext cx="9725443" cy="3871446"/>
            </a:xfrm>
            <a:prstGeom prst="rect">
              <a:avLst/>
            </a:prstGeom>
          </p:spPr>
          <p:txBody>
            <a:bodyPr lIns="0" tIns="0" rIns="0" bIns="0" rtlCol="0" anchor="t">
              <a:spAutoFit/>
            </a:bodyPr>
            <a:lstStyle/>
            <a:p>
              <a:pPr>
                <a:lnSpc>
                  <a:spcPts val="1919"/>
                </a:lnSpc>
              </a:pPr>
              <a:endParaRPr lang="ar-EG" sz="1400" spc="23" dirty="0">
                <a:solidFill>
                  <a:srgbClr val="FFFFFF"/>
                </a:solidFill>
                <a:latin typeface="Be Vietnam"/>
                <a:ea typeface="Be Vietnam"/>
                <a:cs typeface="Be Vietnam"/>
                <a:sym typeface="Be Vietnam"/>
              </a:endParaRPr>
            </a:p>
            <a:p>
              <a:pPr marL="171450" indent="-171450">
                <a:lnSpc>
                  <a:spcPts val="1919"/>
                </a:lnSpc>
                <a:buFont typeface="Arial" panose="020B0604020202020204" pitchFamily="34" charset="0"/>
                <a:buChar char="•"/>
              </a:pPr>
              <a:endParaRPr lang="ar-EG" sz="1400" spc="23" dirty="0">
                <a:solidFill>
                  <a:srgbClr val="FFFFFF"/>
                </a:solidFill>
                <a:latin typeface="Be Vietnam"/>
                <a:ea typeface="Be Vietnam"/>
                <a:cs typeface="Be Vietnam"/>
                <a:sym typeface="Be Vietnam"/>
              </a:endParaRPr>
            </a:p>
            <a:p>
              <a:pPr marL="171450" indent="-171450">
                <a:lnSpc>
                  <a:spcPts val="1919"/>
                </a:lnSpc>
                <a:buFont typeface="Arial" panose="020B0604020202020204" pitchFamily="34" charset="0"/>
                <a:buChar char="•"/>
              </a:pPr>
              <a:endParaRPr lang="ar-EG" sz="1400" spc="23" dirty="0">
                <a:solidFill>
                  <a:srgbClr val="FFFFFF"/>
                </a:solidFill>
                <a:latin typeface="Be Vietnam"/>
                <a:ea typeface="Be Vietnam"/>
                <a:cs typeface="Be Vietnam"/>
                <a:sym typeface="Be Vietnam"/>
              </a:endParaRPr>
            </a:p>
            <a:p>
              <a:pPr marL="171450" indent="-171450">
                <a:lnSpc>
                  <a:spcPts val="1919"/>
                </a:lnSpc>
                <a:buFont typeface="Arial" panose="020B0604020202020204" pitchFamily="34" charset="0"/>
                <a:buChar char="•"/>
              </a:pPr>
              <a:endParaRPr lang="ar-EG" sz="1400" spc="23" dirty="0">
                <a:solidFill>
                  <a:srgbClr val="FFFFFF"/>
                </a:solidFill>
                <a:latin typeface="Be Vietnam"/>
                <a:ea typeface="Be Vietnam"/>
                <a:cs typeface="Be Vietnam"/>
                <a:sym typeface="Be Vietnam"/>
              </a:endParaRPr>
            </a:p>
            <a:p>
              <a:pPr marL="171450" indent="-171450">
                <a:lnSpc>
                  <a:spcPts val="1919"/>
                </a:lnSpc>
                <a:buFont typeface="Arial" panose="020B0604020202020204" pitchFamily="34" charset="0"/>
                <a:buChar char="•"/>
              </a:pPr>
              <a:endParaRPr lang="ar-EG" sz="1400" spc="23" dirty="0">
                <a:solidFill>
                  <a:srgbClr val="FFFFFF"/>
                </a:solidFill>
                <a:latin typeface="Be Vietnam"/>
                <a:ea typeface="Be Vietnam"/>
                <a:cs typeface="Be Vietnam"/>
                <a:sym typeface="Be Vietnam"/>
              </a:endParaRPr>
            </a:p>
            <a:p>
              <a:pPr marL="171450" indent="-171450">
                <a:lnSpc>
                  <a:spcPts val="1919"/>
                </a:lnSpc>
                <a:buFont typeface="Arial" panose="020B0604020202020204" pitchFamily="34" charset="0"/>
                <a:buChar char="•"/>
              </a:pPr>
              <a:endParaRPr lang="ar-EG" sz="1400" spc="23" dirty="0">
                <a:solidFill>
                  <a:srgbClr val="FFFFFF"/>
                </a:solidFill>
                <a:latin typeface="Be Vietnam"/>
                <a:ea typeface="Be Vietnam"/>
                <a:cs typeface="Be Vietnam"/>
                <a:sym typeface="Be Vietnam"/>
              </a:endParaRPr>
            </a:p>
            <a:p>
              <a:pPr marL="171450" indent="-171450">
                <a:lnSpc>
                  <a:spcPts val="1919"/>
                </a:lnSpc>
                <a:buFont typeface="Arial" panose="020B0604020202020204" pitchFamily="34" charset="0"/>
                <a:buChar char="•"/>
              </a:pPr>
              <a:endParaRPr lang="ar-EG" sz="1400" spc="23" dirty="0">
                <a:solidFill>
                  <a:srgbClr val="FFFFFF"/>
                </a:solidFill>
                <a:latin typeface="Be Vietnam"/>
                <a:ea typeface="Be Vietnam"/>
                <a:cs typeface="Be Vietnam"/>
                <a:sym typeface="Be Vietnam"/>
              </a:endParaRPr>
            </a:p>
            <a:p>
              <a:pPr marL="171450" indent="-171450">
                <a:lnSpc>
                  <a:spcPts val="1919"/>
                </a:lnSpc>
                <a:buFont typeface="Arial" panose="020B0604020202020204" pitchFamily="34" charset="0"/>
                <a:buChar char="•"/>
              </a:pPr>
              <a:endParaRPr lang="en-US" sz="1400" spc="23" dirty="0">
                <a:solidFill>
                  <a:srgbClr val="FFFFFF"/>
                </a:solidFill>
                <a:latin typeface="Be Vietnam"/>
                <a:ea typeface="Be Vietnam"/>
                <a:cs typeface="Be Vietnam"/>
                <a:sym typeface="Be Vietnam"/>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5"/>
                                        </p:tgtEl>
                                        <p:attrNameLst>
                                          <p:attrName>r</p:attrName>
                                        </p:attrNameLst>
                                      </p:cBhvr>
                                    </p:animRot>
                                  </p:childTnLst>
                                </p:cTn>
                              </p:par>
                              <p:par>
                                <p:cTn id="9" presetID="8" presetClass="emph" presetSubtype="0" fill="hold" grpId="0" nodeType="withEffect">
                                  <p:stCondLst>
                                    <p:cond delay="0"/>
                                  </p:stCondLst>
                                  <p:childTnLst>
                                    <p:animRot by="21600000">
                                      <p:cBhvr>
                                        <p:cTn id="10" dur="2000" fill="hold"/>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194" y="-187570"/>
            <a:ext cx="12449908" cy="7233139"/>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pPr algn="ctr">
              <a:lnSpc>
                <a:spcPts val="2893"/>
              </a:lnSpc>
              <a:spcBef>
                <a:spcPct val="0"/>
              </a:spcBef>
            </a:pPr>
            <a:endParaRPr lang="en-US" sz="1200" b="1" spc="20" dirty="0">
              <a:solidFill>
                <a:srgbClr val="FFFFFF"/>
              </a:solidFill>
              <a:latin typeface="Be Vietnam Ultra-Bold"/>
              <a:ea typeface="Be Vietnam Ultra-Bold"/>
              <a:cs typeface="Be Vietnam Ultra-Bold"/>
              <a:sym typeface="Be Vietnam Ultra-Bold"/>
            </a:endParaRPr>
          </a:p>
        </p:txBody>
      </p:sp>
      <p:sp>
        <p:nvSpPr>
          <p:cNvPr id="3" name="Freeform 3"/>
          <p:cNvSpPr/>
          <p:nvPr/>
        </p:nvSpPr>
        <p:spPr>
          <a:xfrm>
            <a:off x="10555495" y="463702"/>
            <a:ext cx="1252088" cy="767189"/>
          </a:xfrm>
          <a:custGeom>
            <a:avLst/>
            <a:gdLst/>
            <a:ahLst/>
            <a:cxnLst/>
            <a:rect l="l" t="t" r="r" b="b"/>
            <a:pathLst>
              <a:path w="1878132" h="1150783">
                <a:moveTo>
                  <a:pt x="0" y="0"/>
                </a:moveTo>
                <a:lnTo>
                  <a:pt x="1878132" y="0"/>
                </a:lnTo>
                <a:lnTo>
                  <a:pt x="1878132" y="1150783"/>
                </a:lnTo>
                <a:lnTo>
                  <a:pt x="0" y="1150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4"/>
          <p:cNvSpPr/>
          <p:nvPr/>
        </p:nvSpPr>
        <p:spPr>
          <a:xfrm>
            <a:off x="468071" y="6004937"/>
            <a:ext cx="1461760" cy="401319"/>
          </a:xfrm>
          <a:custGeom>
            <a:avLst/>
            <a:gdLst/>
            <a:ahLst/>
            <a:cxnLst/>
            <a:rect l="l" t="t" r="r" b="b"/>
            <a:pathLst>
              <a:path w="2192640" h="601979">
                <a:moveTo>
                  <a:pt x="0" y="0"/>
                </a:moveTo>
                <a:lnTo>
                  <a:pt x="2192640" y="0"/>
                </a:lnTo>
                <a:lnTo>
                  <a:pt x="2192640" y="601979"/>
                </a:lnTo>
                <a:lnTo>
                  <a:pt x="0" y="60197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sz="1200"/>
          </a:p>
        </p:txBody>
      </p:sp>
      <p:sp>
        <p:nvSpPr>
          <p:cNvPr id="5" name="TextBox 5"/>
          <p:cNvSpPr txBox="1"/>
          <p:nvPr/>
        </p:nvSpPr>
        <p:spPr>
          <a:xfrm>
            <a:off x="1010462" y="957374"/>
            <a:ext cx="10171077" cy="987450"/>
          </a:xfrm>
          <a:prstGeom prst="rect">
            <a:avLst/>
          </a:prstGeom>
        </p:spPr>
        <p:txBody>
          <a:bodyPr lIns="0" tIns="0" rIns="0" bIns="0" rtlCol="0" anchor="t">
            <a:spAutoFit/>
          </a:bodyPr>
          <a:lstStyle/>
          <a:p>
            <a:pPr algn="ctr">
              <a:lnSpc>
                <a:spcPts val="7680"/>
              </a:lnSpc>
            </a:pPr>
            <a:r>
              <a:rPr lang="en-US" sz="7200" b="1" u="sng" dirty="0">
                <a:solidFill>
                  <a:srgbClr val="FFFFFF"/>
                </a:solidFill>
                <a:latin typeface="Roca Two"/>
                <a:ea typeface="Roca Two"/>
                <a:cs typeface="Roca Two"/>
                <a:sym typeface="Roca Two"/>
              </a:rPr>
              <a:t>Team Members</a:t>
            </a:r>
          </a:p>
        </p:txBody>
      </p:sp>
      <p:sp>
        <p:nvSpPr>
          <p:cNvPr id="6" name="TextBox 6"/>
          <p:cNvSpPr txBox="1"/>
          <p:nvPr/>
        </p:nvSpPr>
        <p:spPr>
          <a:xfrm>
            <a:off x="468070" y="2848556"/>
            <a:ext cx="3743373" cy="360163"/>
          </a:xfrm>
          <a:prstGeom prst="rect">
            <a:avLst/>
          </a:prstGeom>
        </p:spPr>
        <p:txBody>
          <a:bodyPr wrap="square" lIns="0" tIns="0" rIns="0" bIns="0" rtlCol="0" anchor="t">
            <a:spAutoFit/>
          </a:bodyPr>
          <a:lstStyle/>
          <a:p>
            <a:pPr algn="ctr">
              <a:lnSpc>
                <a:spcPts val="2893"/>
              </a:lnSpc>
              <a:spcBef>
                <a:spcPct val="0"/>
              </a:spcBef>
            </a:pPr>
            <a:r>
              <a:rPr lang="en-US" sz="2400" b="1" spc="20" dirty="0">
                <a:solidFill>
                  <a:srgbClr val="FFFFFF"/>
                </a:solidFill>
                <a:latin typeface="Be Vietnam Ultra-Bold"/>
                <a:ea typeface="Be Vietnam Ultra-Bold"/>
                <a:cs typeface="Be Vietnam Ultra-Bold"/>
                <a:sym typeface="Be Vietnam Ultra-Bold"/>
              </a:rPr>
              <a:t>Mahmoud Baligh Mahmoud</a:t>
            </a:r>
          </a:p>
        </p:txBody>
      </p:sp>
      <p:sp>
        <p:nvSpPr>
          <p:cNvPr id="7" name="TextBox 7"/>
          <p:cNvSpPr txBox="1"/>
          <p:nvPr/>
        </p:nvSpPr>
        <p:spPr>
          <a:xfrm>
            <a:off x="2260995" y="4135833"/>
            <a:ext cx="4081747" cy="360163"/>
          </a:xfrm>
          <a:prstGeom prst="rect">
            <a:avLst/>
          </a:prstGeom>
        </p:spPr>
        <p:txBody>
          <a:bodyPr wrap="square" lIns="0" tIns="0" rIns="0" bIns="0" rtlCol="0" anchor="t">
            <a:spAutoFit/>
          </a:bodyPr>
          <a:lstStyle/>
          <a:p>
            <a:pPr algn="ctr">
              <a:lnSpc>
                <a:spcPts val="2893"/>
              </a:lnSpc>
              <a:spcBef>
                <a:spcPct val="0"/>
              </a:spcBef>
            </a:pPr>
            <a:r>
              <a:rPr lang="en-US" sz="2400" b="1" spc="20" dirty="0">
                <a:solidFill>
                  <a:srgbClr val="FFFFFF"/>
                </a:solidFill>
                <a:latin typeface="Be Vietnam Ultra-Bold"/>
                <a:ea typeface="Be Vietnam Ultra-Bold"/>
                <a:cs typeface="Be Vietnam Ultra-Bold"/>
                <a:sym typeface="Be Vietnam Ultra-Bold"/>
              </a:rPr>
              <a:t>Mohamed </a:t>
            </a:r>
            <a:r>
              <a:rPr lang="en-US" sz="2400" b="1" spc="20" dirty="0" err="1">
                <a:solidFill>
                  <a:srgbClr val="FFFFFF"/>
                </a:solidFill>
                <a:latin typeface="Be Vietnam Ultra-Bold"/>
                <a:ea typeface="Be Vietnam Ultra-Bold"/>
                <a:cs typeface="Be Vietnam Ultra-Bold"/>
                <a:sym typeface="Be Vietnam Ultra-Bold"/>
              </a:rPr>
              <a:t>ElShahat</a:t>
            </a:r>
            <a:r>
              <a:rPr lang="en-US" sz="2400" b="1" spc="20" dirty="0">
                <a:solidFill>
                  <a:srgbClr val="FFFFFF"/>
                </a:solidFill>
                <a:latin typeface="Be Vietnam Ultra-Bold"/>
                <a:ea typeface="Be Vietnam Ultra-Bold"/>
                <a:cs typeface="Be Vietnam Ultra-Bold"/>
                <a:sym typeface="Be Vietnam Ultra-Bold"/>
              </a:rPr>
              <a:t> Mohamed</a:t>
            </a:r>
          </a:p>
        </p:txBody>
      </p:sp>
      <p:sp>
        <p:nvSpPr>
          <p:cNvPr id="8" name="TextBox 8"/>
          <p:cNvSpPr txBox="1"/>
          <p:nvPr/>
        </p:nvSpPr>
        <p:spPr>
          <a:xfrm>
            <a:off x="4460160" y="2822952"/>
            <a:ext cx="3355332" cy="360163"/>
          </a:xfrm>
          <a:prstGeom prst="rect">
            <a:avLst/>
          </a:prstGeom>
        </p:spPr>
        <p:txBody>
          <a:bodyPr wrap="square" lIns="0" tIns="0" rIns="0" bIns="0" rtlCol="0" anchor="t">
            <a:spAutoFit/>
          </a:bodyPr>
          <a:lstStyle/>
          <a:p>
            <a:pPr algn="ctr">
              <a:lnSpc>
                <a:spcPts val="2893"/>
              </a:lnSpc>
              <a:spcBef>
                <a:spcPct val="0"/>
              </a:spcBef>
            </a:pPr>
            <a:r>
              <a:rPr lang="en-US" sz="2400" b="1" spc="20" dirty="0">
                <a:solidFill>
                  <a:srgbClr val="FFFFFF"/>
                </a:solidFill>
                <a:latin typeface="Be Vietnam Ultra-Bold"/>
                <a:ea typeface="Be Vietnam Ultra-Bold"/>
                <a:cs typeface="Be Vietnam Ultra-Bold"/>
                <a:sym typeface="Be Vietnam Ultra-Bold"/>
              </a:rPr>
              <a:t>Mohamed Nader Rashad</a:t>
            </a:r>
          </a:p>
        </p:txBody>
      </p:sp>
      <p:sp>
        <p:nvSpPr>
          <p:cNvPr id="9" name="TextBox 9"/>
          <p:cNvSpPr txBox="1"/>
          <p:nvPr/>
        </p:nvSpPr>
        <p:spPr>
          <a:xfrm>
            <a:off x="8064210" y="2791740"/>
            <a:ext cx="3743373" cy="360163"/>
          </a:xfrm>
          <a:prstGeom prst="rect">
            <a:avLst/>
          </a:prstGeom>
        </p:spPr>
        <p:txBody>
          <a:bodyPr wrap="square" lIns="0" tIns="0" rIns="0" bIns="0" rtlCol="0" anchor="t">
            <a:spAutoFit/>
          </a:bodyPr>
          <a:lstStyle/>
          <a:p>
            <a:pPr algn="ctr">
              <a:lnSpc>
                <a:spcPts val="2893"/>
              </a:lnSpc>
              <a:spcBef>
                <a:spcPct val="0"/>
              </a:spcBef>
            </a:pPr>
            <a:r>
              <a:rPr lang="en-US" sz="2400" b="1" spc="20" dirty="0">
                <a:solidFill>
                  <a:srgbClr val="FFFFFF"/>
                </a:solidFill>
                <a:latin typeface="Be Vietnam Ultra-Bold"/>
                <a:ea typeface="Be Vietnam Ultra-Bold"/>
                <a:cs typeface="Be Vietnam Ultra-Bold"/>
                <a:sym typeface="Be Vietnam Ultra-Bold"/>
              </a:rPr>
              <a:t>Helmy Mohamed </a:t>
            </a:r>
            <a:r>
              <a:rPr lang="en-US" sz="2400" b="1" spc="20" dirty="0" err="1">
                <a:solidFill>
                  <a:srgbClr val="FFFFFF"/>
                </a:solidFill>
                <a:latin typeface="Be Vietnam Ultra-Bold"/>
                <a:ea typeface="Be Vietnam Ultra-Bold"/>
                <a:cs typeface="Be Vietnam Ultra-Bold"/>
                <a:sym typeface="Be Vietnam Ultra-Bold"/>
              </a:rPr>
              <a:t>Elnahans</a:t>
            </a:r>
            <a:endParaRPr lang="en-US" sz="2400" b="1" spc="20" dirty="0">
              <a:solidFill>
                <a:srgbClr val="FFFFFF"/>
              </a:solidFill>
              <a:latin typeface="Be Vietnam Ultra-Bold"/>
              <a:ea typeface="Be Vietnam Ultra-Bold"/>
              <a:cs typeface="Be Vietnam Ultra-Bold"/>
              <a:sym typeface="Be Vietnam Ultra-Bold"/>
            </a:endParaRPr>
          </a:p>
        </p:txBody>
      </p:sp>
      <p:sp>
        <p:nvSpPr>
          <p:cNvPr id="10" name="TextBox 10"/>
          <p:cNvSpPr txBox="1"/>
          <p:nvPr/>
        </p:nvSpPr>
        <p:spPr>
          <a:xfrm>
            <a:off x="6737620" y="4135833"/>
            <a:ext cx="3657915" cy="360163"/>
          </a:xfrm>
          <a:prstGeom prst="rect">
            <a:avLst/>
          </a:prstGeom>
        </p:spPr>
        <p:txBody>
          <a:bodyPr lIns="0" tIns="0" rIns="0" bIns="0" rtlCol="0" anchor="t">
            <a:spAutoFit/>
          </a:bodyPr>
          <a:lstStyle/>
          <a:p>
            <a:pPr algn="ctr">
              <a:lnSpc>
                <a:spcPts val="2893"/>
              </a:lnSpc>
              <a:spcBef>
                <a:spcPct val="0"/>
              </a:spcBef>
            </a:pPr>
            <a:r>
              <a:rPr lang="en-US" sz="2400" b="1" spc="20" dirty="0">
                <a:solidFill>
                  <a:srgbClr val="FFFFFF"/>
                </a:solidFill>
                <a:latin typeface="Be Vietnam Ultra-Bold"/>
                <a:ea typeface="Be Vietnam Ultra-Bold"/>
                <a:cs typeface="Be Vietnam Ultra-Bold"/>
                <a:sym typeface="Be Vietnam Ultra-Bold"/>
              </a:rPr>
              <a:t>Ziad Emad AbdelFatah</a:t>
            </a:r>
          </a:p>
        </p:txBody>
      </p:sp>
      <p:sp>
        <p:nvSpPr>
          <p:cNvPr id="16" name="TextBox 15">
            <a:extLst>
              <a:ext uri="{FF2B5EF4-FFF2-40B4-BE49-F238E27FC236}">
                <a16:creationId xmlns:a16="http://schemas.microsoft.com/office/drawing/2014/main" id="{6EA97D97-ADBA-4621-9E2D-52217C3E856F}"/>
              </a:ext>
            </a:extLst>
          </p:cNvPr>
          <p:cNvSpPr txBox="1"/>
          <p:nvPr/>
        </p:nvSpPr>
        <p:spPr>
          <a:xfrm>
            <a:off x="8667981" y="5975337"/>
            <a:ext cx="3992091" cy="837922"/>
          </a:xfrm>
          <a:prstGeom prst="rect">
            <a:avLst/>
          </a:prstGeom>
          <a:noFill/>
        </p:spPr>
        <p:txBody>
          <a:bodyPr wrap="square">
            <a:spAutoFit/>
          </a:bodyPr>
          <a:lstStyle/>
          <a:p>
            <a:pPr algn="ctr">
              <a:lnSpc>
                <a:spcPts val="2893"/>
              </a:lnSpc>
              <a:spcBef>
                <a:spcPct val="0"/>
              </a:spcBef>
            </a:pPr>
            <a:r>
              <a:rPr lang="en-US" sz="3200" b="1" u="sng" spc="20" dirty="0">
                <a:solidFill>
                  <a:srgbClr val="FFFFFF"/>
                </a:solidFill>
                <a:latin typeface="Be Vietnam Ultra-Bold"/>
                <a:ea typeface="Be Vietnam Ultra-Bold"/>
                <a:cs typeface="Be Vietnam Ultra-Bold"/>
                <a:sym typeface="Be Vietnam Ultra-Bold"/>
              </a:rPr>
              <a:t>Supervisor</a:t>
            </a:r>
          </a:p>
          <a:p>
            <a:pPr algn="ctr">
              <a:lnSpc>
                <a:spcPts val="2893"/>
              </a:lnSpc>
              <a:spcBef>
                <a:spcPct val="0"/>
              </a:spcBef>
            </a:pPr>
            <a:r>
              <a:rPr lang="en-US" sz="2800" b="1" spc="20" dirty="0">
                <a:solidFill>
                  <a:srgbClr val="FFFFFF"/>
                </a:solidFill>
                <a:latin typeface="Be Vietnam Ultra-Bold"/>
                <a:ea typeface="Be Vietnam Ultra-Bold"/>
                <a:cs typeface="Be Vietnam Ultra-Bold"/>
                <a:sym typeface="Be Vietnam Ultra-Bold"/>
              </a:rPr>
              <a:t>Eng  Khaled Sedki </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000" y="-101600"/>
            <a:ext cx="12484100" cy="70739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dirty="0"/>
          </a:p>
        </p:txBody>
      </p:sp>
      <p:sp>
        <p:nvSpPr>
          <p:cNvPr id="3" name="AutoShape 3"/>
          <p:cNvSpPr/>
          <p:nvPr/>
        </p:nvSpPr>
        <p:spPr>
          <a:xfrm>
            <a:off x="1844861" y="3429000"/>
            <a:ext cx="8503319" cy="0"/>
          </a:xfrm>
          <a:prstGeom prst="line">
            <a:avLst/>
          </a:prstGeom>
          <a:ln w="38100" cap="flat">
            <a:solidFill>
              <a:srgbClr val="C0B8D6"/>
            </a:solidFill>
            <a:prstDash val="solid"/>
            <a:headEnd type="none" w="sm" len="sm"/>
            <a:tailEnd type="none" w="sm" len="sm"/>
          </a:ln>
        </p:spPr>
        <p:txBody>
          <a:bodyPr/>
          <a:lstStyle/>
          <a:p>
            <a:endParaRPr lang="en-US" sz="1200"/>
          </a:p>
        </p:txBody>
      </p:sp>
      <p:sp>
        <p:nvSpPr>
          <p:cNvPr id="4" name="Freeform 4"/>
          <p:cNvSpPr/>
          <p:nvPr/>
        </p:nvSpPr>
        <p:spPr>
          <a:xfrm>
            <a:off x="1454036" y="3220083"/>
            <a:ext cx="475795" cy="417835"/>
          </a:xfrm>
          <a:custGeom>
            <a:avLst/>
            <a:gdLst/>
            <a:ahLst/>
            <a:cxnLst/>
            <a:rect l="l" t="t" r="r" b="b"/>
            <a:pathLst>
              <a:path w="713693" h="626752">
                <a:moveTo>
                  <a:pt x="0" y="0"/>
                </a:moveTo>
                <a:lnTo>
                  <a:pt x="713693" y="0"/>
                </a:lnTo>
                <a:lnTo>
                  <a:pt x="713693" y="626752"/>
                </a:lnTo>
                <a:lnTo>
                  <a:pt x="0" y="626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5"/>
          <p:cNvSpPr/>
          <p:nvPr/>
        </p:nvSpPr>
        <p:spPr>
          <a:xfrm>
            <a:off x="3681427" y="3220083"/>
            <a:ext cx="420895" cy="417835"/>
          </a:xfrm>
          <a:custGeom>
            <a:avLst/>
            <a:gdLst/>
            <a:ahLst/>
            <a:cxnLst/>
            <a:rect l="l" t="t" r="r" b="b"/>
            <a:pathLst>
              <a:path w="631343" h="626752">
                <a:moveTo>
                  <a:pt x="0" y="0"/>
                </a:moveTo>
                <a:lnTo>
                  <a:pt x="631344" y="0"/>
                </a:lnTo>
                <a:lnTo>
                  <a:pt x="631344" y="626752"/>
                </a:lnTo>
                <a:lnTo>
                  <a:pt x="0" y="626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Freeform 6"/>
          <p:cNvSpPr/>
          <p:nvPr/>
        </p:nvSpPr>
        <p:spPr>
          <a:xfrm>
            <a:off x="8084358" y="3220083"/>
            <a:ext cx="414796" cy="417835"/>
          </a:xfrm>
          <a:custGeom>
            <a:avLst/>
            <a:gdLst/>
            <a:ahLst/>
            <a:cxnLst/>
            <a:rect l="l" t="t" r="r" b="b"/>
            <a:pathLst>
              <a:path w="622194" h="626752">
                <a:moveTo>
                  <a:pt x="0" y="0"/>
                </a:moveTo>
                <a:lnTo>
                  <a:pt x="622193" y="0"/>
                </a:lnTo>
                <a:lnTo>
                  <a:pt x="622193" y="626752"/>
                </a:lnTo>
                <a:lnTo>
                  <a:pt x="0" y="626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7" name="Freeform 7"/>
          <p:cNvSpPr/>
          <p:nvPr/>
        </p:nvSpPr>
        <p:spPr>
          <a:xfrm>
            <a:off x="5882897" y="3220083"/>
            <a:ext cx="417835" cy="417835"/>
          </a:xfrm>
          <a:custGeom>
            <a:avLst/>
            <a:gdLst/>
            <a:ahLst/>
            <a:cxnLst/>
            <a:rect l="l" t="t" r="r" b="b"/>
            <a:pathLst>
              <a:path w="626752" h="626752">
                <a:moveTo>
                  <a:pt x="0" y="0"/>
                </a:moveTo>
                <a:lnTo>
                  <a:pt x="626752" y="0"/>
                </a:lnTo>
                <a:lnTo>
                  <a:pt x="626752" y="626752"/>
                </a:lnTo>
                <a:lnTo>
                  <a:pt x="0" y="6267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8" name="Freeform 8"/>
          <p:cNvSpPr/>
          <p:nvPr/>
        </p:nvSpPr>
        <p:spPr>
          <a:xfrm>
            <a:off x="10299871" y="3215100"/>
            <a:ext cx="392022" cy="427801"/>
          </a:xfrm>
          <a:custGeom>
            <a:avLst/>
            <a:gdLst/>
            <a:ahLst/>
            <a:cxnLst/>
            <a:rect l="l" t="t" r="r" b="b"/>
            <a:pathLst>
              <a:path w="588033" h="641702">
                <a:moveTo>
                  <a:pt x="0" y="0"/>
                </a:moveTo>
                <a:lnTo>
                  <a:pt x="588033" y="0"/>
                </a:lnTo>
                <a:lnTo>
                  <a:pt x="588033" y="641702"/>
                </a:lnTo>
                <a:lnTo>
                  <a:pt x="0" y="6417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9" name="Freeform 9"/>
          <p:cNvSpPr/>
          <p:nvPr/>
        </p:nvSpPr>
        <p:spPr>
          <a:xfrm>
            <a:off x="10555495" y="463702"/>
            <a:ext cx="1252088" cy="767189"/>
          </a:xfrm>
          <a:custGeom>
            <a:avLst/>
            <a:gdLst/>
            <a:ahLst/>
            <a:cxnLst/>
            <a:rect l="l" t="t" r="r" b="b"/>
            <a:pathLst>
              <a:path w="1878132" h="1150783">
                <a:moveTo>
                  <a:pt x="0" y="0"/>
                </a:moveTo>
                <a:lnTo>
                  <a:pt x="1878132" y="0"/>
                </a:lnTo>
                <a:lnTo>
                  <a:pt x="1878132" y="1150783"/>
                </a:lnTo>
                <a:lnTo>
                  <a:pt x="0" y="11507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0" name="Freeform 10"/>
          <p:cNvSpPr/>
          <p:nvPr/>
        </p:nvSpPr>
        <p:spPr>
          <a:xfrm>
            <a:off x="468071" y="6004937"/>
            <a:ext cx="1461760" cy="401319"/>
          </a:xfrm>
          <a:custGeom>
            <a:avLst/>
            <a:gdLst/>
            <a:ahLst/>
            <a:cxnLst/>
            <a:rect l="l" t="t" r="r" b="b"/>
            <a:pathLst>
              <a:path w="2192640" h="601979">
                <a:moveTo>
                  <a:pt x="0" y="0"/>
                </a:moveTo>
                <a:lnTo>
                  <a:pt x="2192640" y="0"/>
                </a:lnTo>
                <a:lnTo>
                  <a:pt x="2192640" y="601979"/>
                </a:lnTo>
                <a:lnTo>
                  <a:pt x="0" y="601979"/>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sz="1200"/>
          </a:p>
        </p:txBody>
      </p:sp>
      <p:grpSp>
        <p:nvGrpSpPr>
          <p:cNvPr id="11" name="Group 11"/>
          <p:cNvGrpSpPr/>
          <p:nvPr/>
        </p:nvGrpSpPr>
        <p:grpSpPr>
          <a:xfrm>
            <a:off x="659761" y="3927428"/>
            <a:ext cx="2064345" cy="1241599"/>
            <a:chOff x="-342988" y="-80192"/>
            <a:chExt cx="4128690" cy="2483196"/>
          </a:xfrm>
        </p:grpSpPr>
        <p:sp>
          <p:nvSpPr>
            <p:cNvPr id="12" name="TextBox 12"/>
            <p:cNvSpPr txBox="1"/>
            <p:nvPr/>
          </p:nvSpPr>
          <p:spPr>
            <a:xfrm>
              <a:off x="-342988" y="-80192"/>
              <a:ext cx="4128690" cy="479492"/>
            </a:xfrm>
            <a:prstGeom prst="rect">
              <a:avLst/>
            </a:prstGeom>
          </p:spPr>
          <p:txBody>
            <a:bodyPr wrap="square" lIns="0" tIns="0" rIns="0" bIns="0" rtlCol="0" anchor="t">
              <a:spAutoFit/>
            </a:bodyPr>
            <a:lstStyle/>
            <a:p>
              <a:pPr algn="ctr">
                <a:lnSpc>
                  <a:spcPts val="1960"/>
                </a:lnSpc>
              </a:pPr>
              <a:r>
                <a:rPr lang="en-US" sz="1400" b="1" spc="14" dirty="0">
                  <a:solidFill>
                    <a:srgbClr val="FFFFFF"/>
                  </a:solidFill>
                  <a:latin typeface="Be Vietnam Ultra-Bold"/>
                  <a:ea typeface="Be Vietnam Ultra-Bold"/>
                  <a:cs typeface="Be Vietnam Ultra-Bold"/>
                  <a:sym typeface="Be Vietnam Ultra-Bold"/>
                </a:rPr>
                <a:t>Project Conceptualization</a:t>
              </a:r>
            </a:p>
          </p:txBody>
        </p:sp>
        <p:sp>
          <p:nvSpPr>
            <p:cNvPr id="13" name="TextBox 13"/>
            <p:cNvSpPr txBox="1"/>
            <p:nvPr/>
          </p:nvSpPr>
          <p:spPr>
            <a:xfrm>
              <a:off x="0" y="705617"/>
              <a:ext cx="3442710" cy="1697387"/>
            </a:xfrm>
            <a:prstGeom prst="rect">
              <a:avLst/>
            </a:prstGeom>
          </p:spPr>
          <p:txBody>
            <a:bodyPr lIns="0" tIns="0" rIns="0" bIns="0" rtlCol="0" anchor="t">
              <a:spAutoFit/>
            </a:bodyPr>
            <a:lstStyle/>
            <a:p>
              <a:pPr algn="ctr">
                <a:lnSpc>
                  <a:spcPts val="1706"/>
                </a:lnSpc>
              </a:pPr>
              <a:r>
                <a:rPr lang="en-US" sz="1066" spc="21" dirty="0">
                  <a:solidFill>
                    <a:srgbClr val="FFFFFF"/>
                  </a:solidFill>
                  <a:latin typeface="Be Vietnam"/>
                  <a:ea typeface="Be Vietnam"/>
                  <a:cs typeface="Be Vietnam"/>
                  <a:sym typeface="Be Vietnam"/>
                </a:rPr>
                <a:t>The team brainstormed ideas and </a:t>
              </a:r>
              <a:r>
                <a:rPr lang="en-US" sz="1066" b="1" spc="21" dirty="0">
                  <a:solidFill>
                    <a:srgbClr val="FFFFFF"/>
                  </a:solidFill>
                  <a:latin typeface="Be Vietnam Ultra-Bold"/>
                  <a:ea typeface="Be Vietnam Ultra-Bold"/>
                  <a:cs typeface="Be Vietnam Ultra-Bold"/>
                  <a:sym typeface="Be Vietnam Ultra-Bold"/>
                </a:rPr>
                <a:t>defined project goals</a:t>
              </a:r>
              <a:r>
                <a:rPr lang="en-US" sz="1066" spc="21" dirty="0">
                  <a:solidFill>
                    <a:srgbClr val="FFFFFF"/>
                  </a:solidFill>
                  <a:latin typeface="Be Vietnam"/>
                  <a:ea typeface="Be Vietnam"/>
                  <a:cs typeface="Be Vietnam"/>
                  <a:sym typeface="Be Vietnam"/>
                </a:rPr>
                <a:t> to ensure clarity and focus.</a:t>
              </a:r>
            </a:p>
          </p:txBody>
        </p:sp>
      </p:grpSp>
      <p:grpSp>
        <p:nvGrpSpPr>
          <p:cNvPr id="14" name="Group 14"/>
          <p:cNvGrpSpPr/>
          <p:nvPr/>
        </p:nvGrpSpPr>
        <p:grpSpPr>
          <a:xfrm>
            <a:off x="3031197" y="3955584"/>
            <a:ext cx="1721355" cy="1213443"/>
            <a:chOff x="0" y="-38100"/>
            <a:chExt cx="3442710" cy="2426885"/>
          </a:xfrm>
        </p:grpSpPr>
        <p:sp>
          <p:nvSpPr>
            <p:cNvPr id="15" name="TextBox 15"/>
            <p:cNvSpPr txBox="1"/>
            <p:nvPr/>
          </p:nvSpPr>
          <p:spPr>
            <a:xfrm>
              <a:off x="0" y="-38100"/>
              <a:ext cx="3442710" cy="466538"/>
            </a:xfrm>
            <a:prstGeom prst="rect">
              <a:avLst/>
            </a:prstGeom>
          </p:spPr>
          <p:txBody>
            <a:bodyPr lIns="0" tIns="0" rIns="0" bIns="0" rtlCol="0" anchor="t">
              <a:spAutoFit/>
            </a:bodyPr>
            <a:lstStyle/>
            <a:p>
              <a:pPr algn="ctr">
                <a:lnSpc>
                  <a:spcPts val="1960"/>
                </a:lnSpc>
                <a:spcBef>
                  <a:spcPct val="0"/>
                </a:spcBef>
              </a:pPr>
              <a:r>
                <a:rPr lang="en-US" sz="1400" b="1" spc="14">
                  <a:solidFill>
                    <a:srgbClr val="FFFFFF"/>
                  </a:solidFill>
                  <a:latin typeface="Be Vietnam Ultra-Bold"/>
                  <a:ea typeface="Be Vietnam Ultra-Bold"/>
                  <a:cs typeface="Be Vietnam Ultra-Bold"/>
                  <a:sym typeface="Be Vietnam Ultra-Bold"/>
                </a:rPr>
                <a:t>Design Phase</a:t>
              </a:r>
            </a:p>
          </p:txBody>
        </p:sp>
        <p:sp>
          <p:nvSpPr>
            <p:cNvPr id="16" name="TextBox 16"/>
            <p:cNvSpPr txBox="1"/>
            <p:nvPr/>
          </p:nvSpPr>
          <p:spPr>
            <a:xfrm>
              <a:off x="0" y="691398"/>
              <a:ext cx="3442710" cy="1697387"/>
            </a:xfrm>
            <a:prstGeom prst="rect">
              <a:avLst/>
            </a:prstGeom>
          </p:spPr>
          <p:txBody>
            <a:bodyPr lIns="0" tIns="0" rIns="0" bIns="0" rtlCol="0" anchor="t">
              <a:spAutoFit/>
            </a:bodyPr>
            <a:lstStyle/>
            <a:p>
              <a:pPr algn="ctr">
                <a:lnSpc>
                  <a:spcPts val="1706"/>
                </a:lnSpc>
              </a:pPr>
              <a:r>
                <a:rPr lang="en-US" sz="1066" spc="21">
                  <a:solidFill>
                    <a:srgbClr val="FFFFFF"/>
                  </a:solidFill>
                  <a:latin typeface="Be Vietnam"/>
                  <a:ea typeface="Be Vietnam"/>
                  <a:cs typeface="Be Vietnam"/>
                  <a:sym typeface="Be Vietnam"/>
                </a:rPr>
                <a:t>Each member contributed to </a:t>
              </a:r>
              <a:r>
                <a:rPr lang="en-US" sz="1066" b="1" spc="21">
                  <a:solidFill>
                    <a:srgbClr val="FFFFFF"/>
                  </a:solidFill>
                  <a:latin typeface="Be Vietnam Ultra-Bold"/>
                  <a:ea typeface="Be Vietnam Ultra-Bold"/>
                  <a:cs typeface="Be Vietnam Ultra-Bold"/>
                  <a:sym typeface="Be Vietnam Ultra-Bold"/>
                </a:rPr>
                <a:t>creating wireframes and mockups</a:t>
              </a:r>
              <a:r>
                <a:rPr lang="en-US" sz="1066" spc="21">
                  <a:solidFill>
                    <a:srgbClr val="FFFFFF"/>
                  </a:solidFill>
                  <a:latin typeface="Be Vietnam"/>
                  <a:ea typeface="Be Vietnam"/>
                  <a:cs typeface="Be Vietnam"/>
                  <a:sym typeface="Be Vietnam"/>
                </a:rPr>
                <a:t> for a user-friendly interface.</a:t>
              </a:r>
            </a:p>
          </p:txBody>
        </p:sp>
      </p:grpSp>
      <p:grpSp>
        <p:nvGrpSpPr>
          <p:cNvPr id="17" name="Group 17"/>
          <p:cNvGrpSpPr/>
          <p:nvPr/>
        </p:nvGrpSpPr>
        <p:grpSpPr>
          <a:xfrm>
            <a:off x="5231137" y="3955584"/>
            <a:ext cx="1721355" cy="1213443"/>
            <a:chOff x="0" y="-38100"/>
            <a:chExt cx="3442710" cy="2426886"/>
          </a:xfrm>
        </p:grpSpPr>
        <p:sp>
          <p:nvSpPr>
            <p:cNvPr id="18" name="TextBox 18"/>
            <p:cNvSpPr txBox="1"/>
            <p:nvPr/>
          </p:nvSpPr>
          <p:spPr>
            <a:xfrm>
              <a:off x="0" y="-38100"/>
              <a:ext cx="3442710" cy="466538"/>
            </a:xfrm>
            <a:prstGeom prst="rect">
              <a:avLst/>
            </a:prstGeom>
          </p:spPr>
          <p:txBody>
            <a:bodyPr lIns="0" tIns="0" rIns="0" bIns="0" rtlCol="0" anchor="t">
              <a:spAutoFit/>
            </a:bodyPr>
            <a:lstStyle/>
            <a:p>
              <a:pPr algn="ctr">
                <a:lnSpc>
                  <a:spcPts val="1960"/>
                </a:lnSpc>
              </a:pPr>
              <a:r>
                <a:rPr lang="en-US" sz="1400" b="1" spc="14">
                  <a:solidFill>
                    <a:srgbClr val="FFFFFF"/>
                  </a:solidFill>
                  <a:latin typeface="Be Vietnam Ultra-Bold"/>
                  <a:ea typeface="Be Vietnam Ultra-Bold"/>
                  <a:cs typeface="Be Vietnam Ultra-Bold"/>
                  <a:sym typeface="Be Vietnam Ultra-Bold"/>
                </a:rPr>
                <a:t>Development Stage</a:t>
              </a:r>
            </a:p>
          </p:txBody>
        </p:sp>
        <p:sp>
          <p:nvSpPr>
            <p:cNvPr id="19" name="TextBox 19"/>
            <p:cNvSpPr txBox="1"/>
            <p:nvPr/>
          </p:nvSpPr>
          <p:spPr>
            <a:xfrm>
              <a:off x="0" y="691398"/>
              <a:ext cx="3442710" cy="1697388"/>
            </a:xfrm>
            <a:prstGeom prst="rect">
              <a:avLst/>
            </a:prstGeom>
          </p:spPr>
          <p:txBody>
            <a:bodyPr lIns="0" tIns="0" rIns="0" bIns="0" rtlCol="0" anchor="t">
              <a:spAutoFit/>
            </a:bodyPr>
            <a:lstStyle/>
            <a:p>
              <a:pPr algn="ctr">
                <a:lnSpc>
                  <a:spcPts val="1706"/>
                </a:lnSpc>
              </a:pPr>
              <a:r>
                <a:rPr lang="en-US" sz="1066" spc="21">
                  <a:solidFill>
                    <a:srgbClr val="FFFFFF"/>
                  </a:solidFill>
                  <a:latin typeface="Be Vietnam"/>
                  <a:ea typeface="Be Vietnam"/>
                  <a:cs typeface="Be Vietnam"/>
                  <a:sym typeface="Be Vietnam"/>
                </a:rPr>
                <a:t>Helmy and Mohamed led the </a:t>
              </a:r>
              <a:r>
                <a:rPr lang="en-US" sz="1066" b="1" spc="21">
                  <a:solidFill>
                    <a:srgbClr val="FFFFFF"/>
                  </a:solidFill>
                  <a:latin typeface="Be Vietnam Ultra-Bold"/>
                  <a:ea typeface="Be Vietnam Ultra-Bold"/>
                  <a:cs typeface="Be Vietnam Ultra-Bold"/>
                  <a:sym typeface="Be Vietnam Ultra-Bold"/>
                </a:rPr>
                <a:t>backend development</a:t>
              </a:r>
              <a:r>
                <a:rPr lang="en-US" sz="1066" spc="21">
                  <a:solidFill>
                    <a:srgbClr val="FFFFFF"/>
                  </a:solidFill>
                  <a:latin typeface="Be Vietnam"/>
                  <a:ea typeface="Be Vietnam"/>
                  <a:cs typeface="Be Vietnam"/>
                  <a:sym typeface="Be Vietnam"/>
                </a:rPr>
                <a:t> using Node.js and MongoDB effectively.</a:t>
              </a:r>
            </a:p>
          </p:txBody>
        </p:sp>
      </p:grpSp>
      <p:grpSp>
        <p:nvGrpSpPr>
          <p:cNvPr id="20" name="Group 20"/>
          <p:cNvGrpSpPr/>
          <p:nvPr/>
        </p:nvGrpSpPr>
        <p:grpSpPr>
          <a:xfrm>
            <a:off x="7431079" y="3955585"/>
            <a:ext cx="1721355" cy="1431450"/>
            <a:chOff x="0" y="-38100"/>
            <a:chExt cx="3442710" cy="2862900"/>
          </a:xfrm>
        </p:grpSpPr>
        <p:sp>
          <p:nvSpPr>
            <p:cNvPr id="21" name="TextBox 21"/>
            <p:cNvSpPr txBox="1"/>
            <p:nvPr/>
          </p:nvSpPr>
          <p:spPr>
            <a:xfrm>
              <a:off x="0" y="-38100"/>
              <a:ext cx="3442710" cy="979498"/>
            </a:xfrm>
            <a:prstGeom prst="rect">
              <a:avLst/>
            </a:prstGeom>
          </p:spPr>
          <p:txBody>
            <a:bodyPr lIns="0" tIns="0" rIns="0" bIns="0" rtlCol="0" anchor="t">
              <a:spAutoFit/>
            </a:bodyPr>
            <a:lstStyle/>
            <a:p>
              <a:pPr algn="ctr">
                <a:lnSpc>
                  <a:spcPts val="1960"/>
                </a:lnSpc>
              </a:pPr>
              <a:r>
                <a:rPr lang="en-US" sz="1400" b="1" spc="14">
                  <a:solidFill>
                    <a:srgbClr val="FFFFFF"/>
                  </a:solidFill>
                  <a:latin typeface="Be Vietnam Ultra-Bold"/>
                  <a:ea typeface="Be Vietnam Ultra-Bold"/>
                  <a:cs typeface="Be Vietnam Ultra-Bold"/>
                  <a:sym typeface="Be Vietnam Ultra-Bold"/>
                </a:rPr>
                <a:t>Testing and Debugging</a:t>
              </a:r>
            </a:p>
          </p:txBody>
        </p:sp>
        <p:sp>
          <p:nvSpPr>
            <p:cNvPr id="22" name="TextBox 22"/>
            <p:cNvSpPr txBox="1"/>
            <p:nvPr/>
          </p:nvSpPr>
          <p:spPr>
            <a:xfrm>
              <a:off x="0" y="691396"/>
              <a:ext cx="3442710" cy="2133404"/>
            </a:xfrm>
            <a:prstGeom prst="rect">
              <a:avLst/>
            </a:prstGeom>
          </p:spPr>
          <p:txBody>
            <a:bodyPr lIns="0" tIns="0" rIns="0" bIns="0" rtlCol="0" anchor="t">
              <a:spAutoFit/>
            </a:bodyPr>
            <a:lstStyle/>
            <a:p>
              <a:pPr algn="ctr">
                <a:lnSpc>
                  <a:spcPts val="1706"/>
                </a:lnSpc>
              </a:pPr>
              <a:r>
                <a:rPr lang="en-US" sz="1066" spc="21" dirty="0">
                  <a:solidFill>
                    <a:srgbClr val="FFFFFF"/>
                  </a:solidFill>
                  <a:latin typeface="Be Vietnam"/>
                  <a:ea typeface="Be Vietnam"/>
                  <a:cs typeface="Be Vietnam"/>
                  <a:sym typeface="Be Vietnam"/>
                </a:rPr>
                <a:t>Ziad and Mahmoud conducted extensive </a:t>
              </a:r>
              <a:r>
                <a:rPr lang="en-US" sz="1066" b="1" spc="21" dirty="0">
                  <a:solidFill>
                    <a:srgbClr val="FFFFFF"/>
                  </a:solidFill>
                  <a:latin typeface="Be Vietnam Ultra-Bold"/>
                  <a:ea typeface="Be Vietnam Ultra-Bold"/>
                  <a:cs typeface="Be Vietnam Ultra-Bold"/>
                  <a:sym typeface="Be Vietnam Ultra-Bold"/>
                </a:rPr>
                <a:t>testing to identify and resolve issues</a:t>
              </a:r>
              <a:r>
                <a:rPr lang="en-US" sz="1066" spc="21" dirty="0">
                  <a:solidFill>
                    <a:srgbClr val="FFFFFF"/>
                  </a:solidFill>
                  <a:latin typeface="Be Vietnam"/>
                  <a:ea typeface="Be Vietnam"/>
                  <a:cs typeface="Be Vietnam"/>
                  <a:sym typeface="Be Vietnam"/>
                </a:rPr>
                <a:t> before launch.</a:t>
              </a:r>
            </a:p>
          </p:txBody>
        </p:sp>
      </p:grpSp>
      <p:grpSp>
        <p:nvGrpSpPr>
          <p:cNvPr id="23" name="Group 23"/>
          <p:cNvGrpSpPr/>
          <p:nvPr/>
        </p:nvGrpSpPr>
        <p:grpSpPr>
          <a:xfrm>
            <a:off x="9631020" y="3955584"/>
            <a:ext cx="1729725" cy="1213443"/>
            <a:chOff x="0" y="-38100"/>
            <a:chExt cx="3459450" cy="2426886"/>
          </a:xfrm>
        </p:grpSpPr>
        <p:sp>
          <p:nvSpPr>
            <p:cNvPr id="24" name="TextBox 24"/>
            <p:cNvSpPr txBox="1"/>
            <p:nvPr/>
          </p:nvSpPr>
          <p:spPr>
            <a:xfrm>
              <a:off x="0" y="-38100"/>
              <a:ext cx="3459450" cy="466538"/>
            </a:xfrm>
            <a:prstGeom prst="rect">
              <a:avLst/>
            </a:prstGeom>
          </p:spPr>
          <p:txBody>
            <a:bodyPr lIns="0" tIns="0" rIns="0" bIns="0" rtlCol="0" anchor="t">
              <a:spAutoFit/>
            </a:bodyPr>
            <a:lstStyle/>
            <a:p>
              <a:pPr algn="ctr">
                <a:lnSpc>
                  <a:spcPts val="1960"/>
                </a:lnSpc>
              </a:pPr>
              <a:r>
                <a:rPr lang="en-US" sz="1400" b="1" spc="14">
                  <a:solidFill>
                    <a:srgbClr val="FFFFFF"/>
                  </a:solidFill>
                  <a:latin typeface="Be Vietnam Ultra-Bold"/>
                  <a:ea typeface="Be Vietnam Ultra-Bold"/>
                  <a:cs typeface="Be Vietnam Ultra-Bold"/>
                  <a:sym typeface="Be Vietnam Ultra-Bold"/>
                </a:rPr>
                <a:t>Final Presentation</a:t>
              </a:r>
            </a:p>
          </p:txBody>
        </p:sp>
        <p:sp>
          <p:nvSpPr>
            <p:cNvPr id="25" name="TextBox 25"/>
            <p:cNvSpPr txBox="1"/>
            <p:nvPr/>
          </p:nvSpPr>
          <p:spPr>
            <a:xfrm>
              <a:off x="0" y="691398"/>
              <a:ext cx="3459450" cy="1697388"/>
            </a:xfrm>
            <a:prstGeom prst="rect">
              <a:avLst/>
            </a:prstGeom>
          </p:spPr>
          <p:txBody>
            <a:bodyPr lIns="0" tIns="0" rIns="0" bIns="0" rtlCol="0" anchor="t">
              <a:spAutoFit/>
            </a:bodyPr>
            <a:lstStyle/>
            <a:p>
              <a:pPr algn="ctr">
                <a:lnSpc>
                  <a:spcPts val="1706"/>
                </a:lnSpc>
              </a:pPr>
              <a:r>
                <a:rPr lang="en-US" sz="1066" spc="21" dirty="0">
                  <a:solidFill>
                    <a:srgbClr val="FFFFFF"/>
                  </a:solidFill>
                  <a:latin typeface="Be Vietnam"/>
                  <a:ea typeface="Be Vietnam"/>
                  <a:cs typeface="Be Vietnam"/>
                  <a:sym typeface="Be Vietnam"/>
                </a:rPr>
                <a:t>The team collaboratively developed the presentation to </a:t>
              </a:r>
              <a:r>
                <a:rPr lang="en-US" sz="1066" b="1" spc="21" dirty="0">
                  <a:solidFill>
                    <a:srgbClr val="FFFFFF"/>
                  </a:solidFill>
                  <a:latin typeface="Be Vietnam Ultra-Bold"/>
                  <a:ea typeface="Be Vietnam Ultra-Bold"/>
                  <a:cs typeface="Be Vietnam Ultra-Bold"/>
                  <a:sym typeface="Be Vietnam Ultra-Bold"/>
                </a:rPr>
                <a:t>showcase their work and achievements.</a:t>
              </a:r>
            </a:p>
          </p:txBody>
        </p:sp>
      </p:grpSp>
      <p:sp>
        <p:nvSpPr>
          <p:cNvPr id="26" name="TextBox 26"/>
          <p:cNvSpPr txBox="1"/>
          <p:nvPr/>
        </p:nvSpPr>
        <p:spPr>
          <a:xfrm>
            <a:off x="1010462" y="1561090"/>
            <a:ext cx="10171077" cy="957250"/>
          </a:xfrm>
          <a:prstGeom prst="rect">
            <a:avLst/>
          </a:prstGeom>
        </p:spPr>
        <p:txBody>
          <a:bodyPr lIns="0" tIns="0" rIns="0" bIns="0" rtlCol="0" anchor="t">
            <a:spAutoFit/>
          </a:bodyPr>
          <a:lstStyle/>
          <a:p>
            <a:pPr algn="ctr">
              <a:lnSpc>
                <a:spcPts val="7680"/>
              </a:lnSpc>
            </a:pPr>
            <a:r>
              <a:rPr lang="en-US" sz="6400" u="sng" dirty="0">
                <a:solidFill>
                  <a:srgbClr val="FFFFFF"/>
                </a:solidFill>
                <a:latin typeface="Roca Two"/>
                <a:ea typeface="Roca Two"/>
                <a:cs typeface="Roca Two"/>
                <a:sym typeface="Roca Two"/>
              </a:rPr>
              <a:t>Team Contributions</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0" nodeType="clickEffect">
                                  <p:stCondLst>
                                    <p:cond delay="0"/>
                                  </p:stCondLst>
                                  <p:childTnLst>
                                    <p:animRot by="21600000">
                                      <p:cBhvr>
                                        <p:cTn id="12" dur="2000" fill="hold"/>
                                        <p:tgtEl>
                                          <p:spTgt spid="4"/>
                                        </p:tgtEl>
                                        <p:attrNameLst>
                                          <p:attrName>r</p:attrName>
                                        </p:attrNameLst>
                                      </p:cBhvr>
                                    </p:animRot>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grpId="0" nodeType="clickEffect">
                                  <p:stCondLst>
                                    <p:cond delay="0"/>
                                  </p:stCondLst>
                                  <p:childTnLst>
                                    <p:animRot by="21600000">
                                      <p:cBhvr>
                                        <p:cTn id="20" dur="2000" fill="hold"/>
                                        <p:tgtEl>
                                          <p:spTgt spid="5"/>
                                        </p:tgtEl>
                                        <p:attrNameLst>
                                          <p:attrName>r</p:attrName>
                                        </p:attrNameLst>
                                      </p:cBhvr>
                                    </p:animRot>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8" presetClass="emph" presetSubtype="0" fill="hold" grpId="0" nodeType="clickEffect">
                                  <p:stCondLst>
                                    <p:cond delay="0"/>
                                  </p:stCondLst>
                                  <p:childTnLst>
                                    <p:animRot by="21600000">
                                      <p:cBhvr>
                                        <p:cTn id="28" dur="2000" fill="hold"/>
                                        <p:tgtEl>
                                          <p:spTgt spid="7"/>
                                        </p:tgtEl>
                                        <p:attrNameLst>
                                          <p:attrName>r</p:attrName>
                                        </p:attrNameLst>
                                      </p:cBhvr>
                                    </p:animRot>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8" presetClass="emph" presetSubtype="0" fill="hold" grpId="0" nodeType="clickEffect">
                                  <p:stCondLst>
                                    <p:cond delay="0"/>
                                  </p:stCondLst>
                                  <p:childTnLst>
                                    <p:animRot by="21600000">
                                      <p:cBhvr>
                                        <p:cTn id="36" dur="2000" fill="hold"/>
                                        <p:tgtEl>
                                          <p:spTgt spid="6"/>
                                        </p:tgtEl>
                                        <p:attrNameLst>
                                          <p:attrName>r</p:attrName>
                                        </p:attrNameLst>
                                      </p:cBhvr>
                                    </p:animRot>
                                  </p:childTnLst>
                                </p:cTn>
                              </p:par>
                              <p:par>
                                <p:cTn id="37" presetID="2" presetClass="entr" presetSubtype="4"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8" presetClass="emph" presetSubtype="0" fill="hold" grpId="0" nodeType="clickEffect">
                                  <p:stCondLst>
                                    <p:cond delay="0"/>
                                  </p:stCondLst>
                                  <p:childTnLst>
                                    <p:animRot by="21600000">
                                      <p:cBhvr>
                                        <p:cTn id="44" dur="2000" fill="hold"/>
                                        <p:tgtEl>
                                          <p:spTgt spid="8"/>
                                        </p:tgtEl>
                                        <p:attrNameLst>
                                          <p:attrName>r</p:attrName>
                                        </p:attrNameLst>
                                      </p:cBhvr>
                                    </p:animRot>
                                  </p:childTnLst>
                                </p:cTn>
                              </p:par>
                              <p:par>
                                <p:cTn id="45" presetID="2" presetClass="entr" presetSubtype="4"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900" y="-139700"/>
            <a:ext cx="12369800" cy="70866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sp>
        <p:nvSpPr>
          <p:cNvPr id="3" name="Freeform 3"/>
          <p:cNvSpPr/>
          <p:nvPr/>
        </p:nvSpPr>
        <p:spPr>
          <a:xfrm>
            <a:off x="10409460" y="5079448"/>
            <a:ext cx="1096740" cy="1092752"/>
          </a:xfrm>
          <a:custGeom>
            <a:avLst/>
            <a:gdLst/>
            <a:ahLst/>
            <a:cxnLst/>
            <a:rect l="l" t="t" r="r" b="b"/>
            <a:pathLst>
              <a:path w="1645110" h="1639128">
                <a:moveTo>
                  <a:pt x="0" y="0"/>
                </a:moveTo>
                <a:lnTo>
                  <a:pt x="1645110" y="0"/>
                </a:lnTo>
                <a:lnTo>
                  <a:pt x="1645110" y="1639128"/>
                </a:lnTo>
                <a:lnTo>
                  <a:pt x="0" y="1639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4"/>
          <p:cNvSpPr/>
          <p:nvPr/>
        </p:nvSpPr>
        <p:spPr>
          <a:xfrm>
            <a:off x="685800" y="685800"/>
            <a:ext cx="1661723" cy="456219"/>
          </a:xfrm>
          <a:custGeom>
            <a:avLst/>
            <a:gdLst/>
            <a:ahLst/>
            <a:cxnLst/>
            <a:rect l="l" t="t" r="r" b="b"/>
            <a:pathLst>
              <a:path w="2492584" h="684328">
                <a:moveTo>
                  <a:pt x="0" y="0"/>
                </a:moveTo>
                <a:lnTo>
                  <a:pt x="2492584" y="0"/>
                </a:lnTo>
                <a:lnTo>
                  <a:pt x="2492584" y="684328"/>
                </a:lnTo>
                <a:lnTo>
                  <a:pt x="0" y="6843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TextBox 5"/>
          <p:cNvSpPr txBox="1"/>
          <p:nvPr/>
        </p:nvSpPr>
        <p:spPr>
          <a:xfrm>
            <a:off x="5005116" y="685800"/>
            <a:ext cx="6501085" cy="1944700"/>
          </a:xfrm>
          <a:prstGeom prst="rect">
            <a:avLst/>
          </a:prstGeom>
        </p:spPr>
        <p:txBody>
          <a:bodyPr lIns="0" tIns="0" rIns="0" bIns="0" rtlCol="0" anchor="t">
            <a:spAutoFit/>
          </a:bodyPr>
          <a:lstStyle/>
          <a:p>
            <a:pPr algn="r">
              <a:lnSpc>
                <a:spcPts val="7680"/>
              </a:lnSpc>
              <a:spcBef>
                <a:spcPct val="0"/>
              </a:spcBef>
            </a:pPr>
            <a:r>
              <a:rPr lang="en-US" sz="6400" u="sng" dirty="0">
                <a:solidFill>
                  <a:srgbClr val="FFFFFF"/>
                </a:solidFill>
                <a:latin typeface="Roca Two"/>
                <a:ea typeface="Roca Two"/>
                <a:cs typeface="Roca Two"/>
                <a:sym typeface="Roca Two"/>
              </a:rPr>
              <a:t>Project Goals and Objectives</a:t>
            </a:r>
          </a:p>
        </p:txBody>
      </p:sp>
      <p:grpSp>
        <p:nvGrpSpPr>
          <p:cNvPr id="6" name="Group 6"/>
          <p:cNvGrpSpPr/>
          <p:nvPr/>
        </p:nvGrpSpPr>
        <p:grpSpPr>
          <a:xfrm>
            <a:off x="685800" y="3844362"/>
            <a:ext cx="5078687" cy="1786078"/>
            <a:chOff x="0" y="0"/>
            <a:chExt cx="10157373" cy="3572155"/>
          </a:xfrm>
        </p:grpSpPr>
        <p:sp>
          <p:nvSpPr>
            <p:cNvPr id="7" name="TextBox 7"/>
            <p:cNvSpPr txBox="1"/>
            <p:nvPr/>
          </p:nvSpPr>
          <p:spPr>
            <a:xfrm>
              <a:off x="98974" y="0"/>
              <a:ext cx="10058399" cy="564258"/>
            </a:xfrm>
            <a:prstGeom prst="rect">
              <a:avLst/>
            </a:prstGeom>
          </p:spPr>
          <p:txBody>
            <a:bodyPr lIns="0" tIns="0" rIns="0" bIns="0" rtlCol="0" anchor="t">
              <a:spAutoFit/>
            </a:bodyPr>
            <a:lstStyle/>
            <a:p>
              <a:pPr>
                <a:lnSpc>
                  <a:spcPts val="2239"/>
                </a:lnSpc>
                <a:spcBef>
                  <a:spcPct val="0"/>
                </a:spcBef>
              </a:pPr>
              <a:r>
                <a:rPr lang="en-US" sz="1866" b="1" spc="18" dirty="0">
                  <a:solidFill>
                    <a:srgbClr val="FFFFFF"/>
                  </a:solidFill>
                  <a:latin typeface="Be Vietnam Ultra-Bold"/>
                  <a:ea typeface="Be Vietnam Ultra-Bold"/>
                  <a:cs typeface="Be Vietnam Ultra-Bold"/>
                  <a:sym typeface="Be Vietnam Ultra-Bold"/>
                </a:rPr>
                <a:t>Overview of our project objectives</a:t>
              </a:r>
            </a:p>
          </p:txBody>
        </p:sp>
        <p:sp>
          <p:nvSpPr>
            <p:cNvPr id="8" name="TextBox 8"/>
            <p:cNvSpPr txBox="1"/>
            <p:nvPr/>
          </p:nvSpPr>
          <p:spPr>
            <a:xfrm>
              <a:off x="0" y="810118"/>
              <a:ext cx="10058399" cy="2762037"/>
            </a:xfrm>
            <a:prstGeom prst="rect">
              <a:avLst/>
            </a:prstGeom>
          </p:spPr>
          <p:txBody>
            <a:bodyPr lIns="0" tIns="0" rIns="0" bIns="0" rtlCol="0" anchor="t">
              <a:spAutoFit/>
            </a:bodyPr>
            <a:lstStyle/>
            <a:p>
              <a:pPr marL="302275" lvl="1" indent="-151138">
                <a:lnSpc>
                  <a:spcPts val="2240"/>
                </a:lnSpc>
                <a:buFont typeface="Arial"/>
                <a:buChar char="•"/>
              </a:pPr>
              <a:r>
                <a:rPr lang="en-US" sz="1400" spc="28" dirty="0">
                  <a:solidFill>
                    <a:srgbClr val="FFFFFF"/>
                  </a:solidFill>
                  <a:latin typeface="Be Vietnam"/>
                  <a:ea typeface="Be Vietnam"/>
                  <a:cs typeface="Be Vietnam"/>
                  <a:sym typeface="Be Vietnam"/>
                </a:rPr>
                <a:t>Create a user-friendly interface for navigation</a:t>
              </a:r>
            </a:p>
            <a:p>
              <a:pPr marL="302275" lvl="1" indent="-151138">
                <a:lnSpc>
                  <a:spcPts val="2240"/>
                </a:lnSpc>
                <a:buFont typeface="Arial"/>
                <a:buChar char="•"/>
              </a:pPr>
              <a:r>
                <a:rPr lang="en-US" sz="1400" spc="28" dirty="0">
                  <a:solidFill>
                    <a:srgbClr val="FFFFFF"/>
                  </a:solidFill>
                  <a:latin typeface="Be Vietnam"/>
                  <a:ea typeface="Be Vietnam"/>
                  <a:cs typeface="Be Vietnam"/>
                  <a:sym typeface="Be Vietnam"/>
                </a:rPr>
                <a:t>Implement secure user authentication and authorization</a:t>
              </a:r>
            </a:p>
            <a:p>
              <a:pPr marL="302275" lvl="1" indent="-151138">
                <a:lnSpc>
                  <a:spcPts val="2240"/>
                </a:lnSpc>
                <a:buFont typeface="Arial"/>
                <a:buChar char="•"/>
              </a:pPr>
              <a:r>
                <a:rPr lang="en-US" sz="1400" spc="28" dirty="0">
                  <a:solidFill>
                    <a:srgbClr val="FFFFFF"/>
                  </a:solidFill>
                  <a:latin typeface="Be Vietnam"/>
                  <a:ea typeface="Be Vietnam"/>
                  <a:cs typeface="Be Vietnam"/>
                  <a:sym typeface="Be Vietnam"/>
                </a:rPr>
                <a:t>Provide a comprehensive database of movies and shows</a:t>
              </a:r>
            </a:p>
            <a:p>
              <a:pPr marL="302275" lvl="1" indent="-151138">
                <a:lnSpc>
                  <a:spcPts val="2240"/>
                </a:lnSpc>
                <a:buFont typeface="Arial"/>
                <a:buChar char="•"/>
              </a:pPr>
              <a:r>
                <a:rPr lang="en-US" sz="1400" spc="28" dirty="0">
                  <a:solidFill>
                    <a:srgbClr val="FFFFFF"/>
                  </a:solidFill>
                  <a:latin typeface="Be Vietnam"/>
                  <a:ea typeface="Be Vietnam"/>
                  <a:cs typeface="Be Vietnam"/>
                  <a:sym typeface="Be Vietnam"/>
                </a:rPr>
                <a:t>Enhance user engagement through personalized recommendations</a:t>
              </a: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0" nodeType="clickEffect">
                                  <p:stCondLst>
                                    <p:cond delay="0"/>
                                  </p:stCondLst>
                                  <p:childTnLst>
                                    <p:animRot by="21600000">
                                      <p:cBhvr>
                                        <p:cTn id="12" dur="2000" fill="hold"/>
                                        <p:tgtEl>
                                          <p:spTgt spid="3"/>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14EBF-3DC6-84B1-7B96-FD21C1DBCFD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9FBF189-3E56-198E-A0BA-8BA49625B09C}"/>
              </a:ext>
            </a:extLst>
          </p:cNvPr>
          <p:cNvSpPr/>
          <p:nvPr/>
        </p:nvSpPr>
        <p:spPr>
          <a:xfrm>
            <a:off x="-139194" y="-187570"/>
            <a:ext cx="12449908" cy="7233139"/>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pPr algn="ctr">
              <a:lnSpc>
                <a:spcPts val="2893"/>
              </a:lnSpc>
              <a:spcBef>
                <a:spcPct val="0"/>
              </a:spcBef>
            </a:pPr>
            <a:endParaRPr lang="en-US" sz="1200" b="1" spc="20" dirty="0">
              <a:solidFill>
                <a:srgbClr val="FFFFFF"/>
              </a:solidFill>
              <a:latin typeface="Be Vietnam Ultra-Bold"/>
              <a:ea typeface="Be Vietnam Ultra-Bold"/>
              <a:cs typeface="Be Vietnam Ultra-Bold"/>
              <a:sym typeface="Be Vietnam Ultra-Bold"/>
            </a:endParaRPr>
          </a:p>
        </p:txBody>
      </p:sp>
      <p:sp>
        <p:nvSpPr>
          <p:cNvPr id="3" name="Freeform 3">
            <a:extLst>
              <a:ext uri="{FF2B5EF4-FFF2-40B4-BE49-F238E27FC236}">
                <a16:creationId xmlns:a16="http://schemas.microsoft.com/office/drawing/2014/main" id="{638594BB-CF04-7D99-5055-2C1F5219699F}"/>
              </a:ext>
            </a:extLst>
          </p:cNvPr>
          <p:cNvSpPr/>
          <p:nvPr/>
        </p:nvSpPr>
        <p:spPr>
          <a:xfrm>
            <a:off x="10555495" y="463702"/>
            <a:ext cx="1252088" cy="767189"/>
          </a:xfrm>
          <a:custGeom>
            <a:avLst/>
            <a:gdLst/>
            <a:ahLst/>
            <a:cxnLst/>
            <a:rect l="l" t="t" r="r" b="b"/>
            <a:pathLst>
              <a:path w="1878132" h="1150783">
                <a:moveTo>
                  <a:pt x="0" y="0"/>
                </a:moveTo>
                <a:lnTo>
                  <a:pt x="1878132" y="0"/>
                </a:lnTo>
                <a:lnTo>
                  <a:pt x="1878132" y="1150783"/>
                </a:lnTo>
                <a:lnTo>
                  <a:pt x="0" y="1150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4">
            <a:extLst>
              <a:ext uri="{FF2B5EF4-FFF2-40B4-BE49-F238E27FC236}">
                <a16:creationId xmlns:a16="http://schemas.microsoft.com/office/drawing/2014/main" id="{1AF13737-5211-4B04-B255-1935FCEF66B2}"/>
              </a:ext>
            </a:extLst>
          </p:cNvPr>
          <p:cNvSpPr/>
          <p:nvPr/>
        </p:nvSpPr>
        <p:spPr>
          <a:xfrm>
            <a:off x="468071" y="6004937"/>
            <a:ext cx="1461760" cy="401319"/>
          </a:xfrm>
          <a:custGeom>
            <a:avLst/>
            <a:gdLst/>
            <a:ahLst/>
            <a:cxnLst/>
            <a:rect l="l" t="t" r="r" b="b"/>
            <a:pathLst>
              <a:path w="2192640" h="601979">
                <a:moveTo>
                  <a:pt x="0" y="0"/>
                </a:moveTo>
                <a:lnTo>
                  <a:pt x="2192640" y="0"/>
                </a:lnTo>
                <a:lnTo>
                  <a:pt x="2192640" y="601979"/>
                </a:lnTo>
                <a:lnTo>
                  <a:pt x="0" y="60197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sz="1200"/>
          </a:p>
        </p:txBody>
      </p:sp>
      <p:sp>
        <p:nvSpPr>
          <p:cNvPr id="5" name="TextBox 5">
            <a:extLst>
              <a:ext uri="{FF2B5EF4-FFF2-40B4-BE49-F238E27FC236}">
                <a16:creationId xmlns:a16="http://schemas.microsoft.com/office/drawing/2014/main" id="{D1554656-5CD2-1274-2B3B-93E354CBBF24}"/>
              </a:ext>
            </a:extLst>
          </p:cNvPr>
          <p:cNvSpPr txBox="1"/>
          <p:nvPr/>
        </p:nvSpPr>
        <p:spPr>
          <a:xfrm>
            <a:off x="1000220" y="1788458"/>
            <a:ext cx="10171077" cy="987450"/>
          </a:xfrm>
          <a:prstGeom prst="rect">
            <a:avLst/>
          </a:prstGeom>
        </p:spPr>
        <p:txBody>
          <a:bodyPr lIns="0" tIns="0" rIns="0" bIns="0" rtlCol="0" anchor="t">
            <a:spAutoFit/>
          </a:bodyPr>
          <a:lstStyle/>
          <a:p>
            <a:pPr>
              <a:lnSpc>
                <a:spcPts val="7680"/>
              </a:lnSpc>
            </a:pPr>
            <a:r>
              <a:rPr lang="en-US" sz="7200" b="1" dirty="0">
                <a:solidFill>
                  <a:schemeClr val="bg1"/>
                </a:solidFill>
                <a:latin typeface="Roca Two"/>
                <a:ea typeface="Roca Two"/>
                <a:cs typeface="Roca Two"/>
                <a:sym typeface="Roca Two"/>
                <a:hlinkClick r:id="rId6">
                  <a:extLst>
                    <a:ext uri="{A12FA001-AC4F-418D-AE19-62706E023703}">
                      <ahyp:hlinkClr xmlns:ahyp="http://schemas.microsoft.com/office/drawing/2018/hyperlinkcolor" val="tx"/>
                    </a:ext>
                  </a:extLst>
                </a:hlinkClick>
              </a:rPr>
              <a:t>Repo in </a:t>
            </a:r>
            <a:r>
              <a:rPr lang="en-US" sz="7200" b="1" dirty="0" err="1">
                <a:solidFill>
                  <a:schemeClr val="bg1"/>
                </a:solidFill>
                <a:latin typeface="Roca Two"/>
                <a:ea typeface="Roca Two"/>
                <a:cs typeface="Roca Two"/>
                <a:sym typeface="Roca Two"/>
                <a:hlinkClick r:id="rId6">
                  <a:extLst>
                    <a:ext uri="{A12FA001-AC4F-418D-AE19-62706E023703}">
                      <ahyp:hlinkClr xmlns:ahyp="http://schemas.microsoft.com/office/drawing/2018/hyperlinkcolor" val="tx"/>
                    </a:ext>
                  </a:extLst>
                </a:hlinkClick>
              </a:rPr>
              <a:t>Github</a:t>
            </a:r>
            <a:endParaRPr lang="en-US" sz="7200" b="1" dirty="0">
              <a:solidFill>
                <a:schemeClr val="bg1"/>
              </a:solidFill>
              <a:latin typeface="Roca Two"/>
              <a:ea typeface="Roca Two"/>
              <a:cs typeface="Roca Two"/>
              <a:sym typeface="Roca Two"/>
            </a:endParaRPr>
          </a:p>
        </p:txBody>
      </p:sp>
      <p:sp>
        <p:nvSpPr>
          <p:cNvPr id="11" name="TextBox 5">
            <a:extLst>
              <a:ext uri="{FF2B5EF4-FFF2-40B4-BE49-F238E27FC236}">
                <a16:creationId xmlns:a16="http://schemas.microsoft.com/office/drawing/2014/main" id="{B853B85C-BE4A-37BF-6284-6C00486DE6F2}"/>
              </a:ext>
            </a:extLst>
          </p:cNvPr>
          <p:cNvSpPr txBox="1"/>
          <p:nvPr/>
        </p:nvSpPr>
        <p:spPr>
          <a:xfrm>
            <a:off x="1000221" y="3158610"/>
            <a:ext cx="10171077" cy="987450"/>
          </a:xfrm>
          <a:prstGeom prst="rect">
            <a:avLst/>
          </a:prstGeom>
        </p:spPr>
        <p:txBody>
          <a:bodyPr lIns="0" tIns="0" rIns="0" bIns="0" rtlCol="0" anchor="t">
            <a:spAutoFit/>
          </a:bodyPr>
          <a:lstStyle/>
          <a:p>
            <a:pPr>
              <a:lnSpc>
                <a:spcPts val="7680"/>
              </a:lnSpc>
            </a:pPr>
            <a:r>
              <a:rPr lang="en-US" sz="7200" b="1" dirty="0">
                <a:solidFill>
                  <a:schemeClr val="bg1">
                    <a:lumMod val="95000"/>
                  </a:schemeClr>
                </a:solidFill>
                <a:latin typeface="Roca Two"/>
                <a:ea typeface="Roca Two"/>
                <a:cs typeface="Roca Two"/>
                <a:sym typeface="Roca Two"/>
                <a:hlinkClick r:id="rId7">
                  <a:extLst>
                    <a:ext uri="{A12FA001-AC4F-418D-AE19-62706E023703}">
                      <ahyp:hlinkClr xmlns:ahyp="http://schemas.microsoft.com/office/drawing/2018/hyperlinkcolor" val="tx"/>
                    </a:ext>
                  </a:extLst>
                </a:hlinkClick>
              </a:rPr>
              <a:t>Live Demo</a:t>
            </a:r>
            <a:endParaRPr lang="en-US" sz="7200" b="1" dirty="0">
              <a:solidFill>
                <a:schemeClr val="bg1">
                  <a:lumMod val="95000"/>
                </a:schemeClr>
              </a:solidFill>
              <a:latin typeface="Roca Two"/>
              <a:ea typeface="Roca Two"/>
              <a:cs typeface="Roca Two"/>
              <a:sym typeface="Roca Two"/>
            </a:endParaRPr>
          </a:p>
        </p:txBody>
      </p:sp>
      <p:pic>
        <p:nvPicPr>
          <p:cNvPr id="12" name="Picture 11">
            <a:extLst>
              <a:ext uri="{FF2B5EF4-FFF2-40B4-BE49-F238E27FC236}">
                <a16:creationId xmlns:a16="http://schemas.microsoft.com/office/drawing/2014/main" id="{3AA69A8B-637E-A0A2-AC60-431C1DECF2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24053" y="5619469"/>
            <a:ext cx="1486661" cy="1617451"/>
          </a:xfrm>
          <a:prstGeom prst="rect">
            <a:avLst/>
          </a:prstGeom>
        </p:spPr>
      </p:pic>
    </p:spTree>
    <p:extLst>
      <p:ext uri="{BB962C8B-B14F-4D97-AF65-F5344CB8AC3E}">
        <p14:creationId xmlns:p14="http://schemas.microsoft.com/office/powerpoint/2010/main" val="8701894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Overhead Projector">
            <a:extLst>
              <a:ext uri="{FF2B5EF4-FFF2-40B4-BE49-F238E27FC236}">
                <a16:creationId xmlns:a16="http://schemas.microsoft.com/office/drawing/2014/main" id="{AF41E134-C7A7-43B0-3725-2B54C0D160E9}"/>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433753" y="10"/>
            <a:ext cx="12625754" cy="6857990"/>
          </a:xfrm>
          <a:prstGeom prst="rect">
            <a:avLst/>
          </a:prstGeom>
        </p:spPr>
      </p:pic>
      <p:sp>
        <p:nvSpPr>
          <p:cNvPr id="11" name="Rectangle 10">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930112-3185-1BD6-8323-BB653C7F3190}"/>
              </a:ext>
            </a:extLst>
          </p:cNvPr>
          <p:cNvSpPr>
            <a:spLocks noGrp="1"/>
          </p:cNvSpPr>
          <p:nvPr>
            <p:ph type="ctrTitle"/>
          </p:nvPr>
        </p:nvSpPr>
        <p:spPr>
          <a:xfrm>
            <a:off x="704088" y="876591"/>
            <a:ext cx="7195312" cy="3497042"/>
          </a:xfrm>
        </p:spPr>
        <p:txBody>
          <a:bodyPr anchor="t">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09758266-A9EA-8DE6-7C83-920A63F7971A}"/>
              </a:ext>
            </a:extLst>
          </p:cNvPr>
          <p:cNvSpPr>
            <a:spLocks noGrp="1"/>
          </p:cNvSpPr>
          <p:nvPr>
            <p:ph type="subTitle" idx="1"/>
          </p:nvPr>
        </p:nvSpPr>
        <p:spPr>
          <a:xfrm>
            <a:off x="800100" y="1776743"/>
            <a:ext cx="5019676" cy="976406"/>
          </a:xfrm>
        </p:spPr>
        <p:txBody>
          <a:bodyPr anchor="t">
            <a:normAutofit/>
          </a:bodyPr>
          <a:lstStyle/>
          <a:p>
            <a:r>
              <a:rPr lang="en-US" dirty="0">
                <a:solidFill>
                  <a:srgbClr val="FFFFFF"/>
                </a:solidFill>
              </a:rPr>
              <a:t>DEPI</a:t>
            </a:r>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26FFC50-F393-DB2E-2B08-7E79D592CF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0662" y="2900416"/>
            <a:ext cx="4294729" cy="4294612"/>
          </a:xfrm>
          <a:prstGeom prst="rect">
            <a:avLst/>
          </a:prstGeom>
        </p:spPr>
      </p:pic>
    </p:spTree>
    <p:extLst>
      <p:ext uri="{BB962C8B-B14F-4D97-AF65-F5344CB8AC3E}">
        <p14:creationId xmlns:p14="http://schemas.microsoft.com/office/powerpoint/2010/main" val="3346887337"/>
      </p:ext>
    </p:extLst>
  </p:cSld>
  <p:clrMapOvr>
    <a:overrideClrMapping bg1="dk1" tx1="lt1" bg2="dk2" tx2="lt2" accent1="accent1" accent2="accent2" accent3="accent3" accent4="accent4" accent5="accent5" accent6="accent6" hlink="hlink" folHlink="folHlink"/>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34" presetClass="emph" presetSubtype="0" fill="hold" grpId="0" nodeType="clickEffect">
                                  <p:stCondLst>
                                    <p:cond delay="0"/>
                                  </p:stCondLst>
                                  <p:iterate type="lt">
                                    <p:tmPct val="10000"/>
                                  </p:iterate>
                                  <p:childTnLst>
                                    <p:animMotion origin="layout" path="M 0.0 0.0 L 0.0 -0.07213" pathEditMode="relative" ptsTypes="">
                                      <p:cBhvr>
                                        <p:cTn id="10" dur="250" accel="50000" decel="50000" autoRev="1" fill="hold">
                                          <p:stCondLst>
                                            <p:cond delay="0"/>
                                          </p:stCondLst>
                                        </p:cTn>
                                        <p:tgtEl>
                                          <p:spTgt spid="2"/>
                                        </p:tgtEl>
                                        <p:attrNameLst>
                                          <p:attrName>ppt_x</p:attrName>
                                          <p:attrName>ppt_y</p:attrName>
                                        </p:attrNameLst>
                                      </p:cBhvr>
                                    </p:animMotion>
                                    <p:animRot by="1500000">
                                      <p:cBhvr>
                                        <p:cTn id="11" dur="125" fill="hold">
                                          <p:stCondLst>
                                            <p:cond delay="0"/>
                                          </p:stCondLst>
                                        </p:cTn>
                                        <p:tgtEl>
                                          <p:spTgt spid="2"/>
                                        </p:tgtEl>
                                        <p:attrNameLst>
                                          <p:attrName>r</p:attrName>
                                        </p:attrNameLst>
                                      </p:cBhvr>
                                    </p:animRot>
                                    <p:animRot by="-1500000">
                                      <p:cBhvr>
                                        <p:cTn id="12" dur="125" fill="hold">
                                          <p:stCondLst>
                                            <p:cond delay="125"/>
                                          </p:stCondLst>
                                        </p:cTn>
                                        <p:tgtEl>
                                          <p:spTgt spid="2"/>
                                        </p:tgtEl>
                                        <p:attrNameLst>
                                          <p:attrName>r</p:attrName>
                                        </p:attrNameLst>
                                      </p:cBhvr>
                                    </p:animRot>
                                    <p:animRot by="-1500000">
                                      <p:cBhvr>
                                        <p:cTn id="13" dur="125" fill="hold">
                                          <p:stCondLst>
                                            <p:cond delay="250"/>
                                          </p:stCondLst>
                                        </p:cTn>
                                        <p:tgtEl>
                                          <p:spTgt spid="2"/>
                                        </p:tgtEl>
                                        <p:attrNameLst>
                                          <p:attrName>r</p:attrName>
                                        </p:attrNameLst>
                                      </p:cBhvr>
                                    </p:animRot>
                                    <p:animRot by="1500000">
                                      <p:cBhvr>
                                        <p:cTn id="14" dur="125" fill="hold">
                                          <p:stCondLst>
                                            <p:cond delay="375"/>
                                          </p:stCondLst>
                                        </p:cTn>
                                        <p:tgtEl>
                                          <p:spTgt spid="2"/>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34" presetClass="emph" presetSubtype="0" fill="hold" nodeType="clickEffect">
                                  <p:stCondLst>
                                    <p:cond delay="0"/>
                                  </p:stCondLst>
                                  <p:iterate type="lt">
                                    <p:tmPct val="10000"/>
                                  </p:iterate>
                                  <p:childTnLst>
                                    <p:animMotion origin="layout" path="M -2.29167E-6 4.07407E-6 L -2.29167E-6 -0.07223 " pathEditMode="relative" rAng="0" ptsTypes="AA">
                                      <p:cBhvr>
                                        <p:cTn id="18" dur="250" accel="50000" decel="50000" autoRev="1" fill="hold">
                                          <p:stCondLst>
                                            <p:cond delay="0"/>
                                          </p:stCondLst>
                                        </p:cTn>
                                        <p:tgtEl>
                                          <p:spTgt spid="3">
                                            <p:txEl>
                                              <p:pRg st="0" end="0"/>
                                            </p:txEl>
                                          </p:spTgt>
                                        </p:tgtEl>
                                        <p:attrNameLst>
                                          <p:attrName>ppt_x</p:attrName>
                                          <p:attrName>ppt_y</p:attrName>
                                        </p:attrNameLst>
                                      </p:cBhvr>
                                      <p:rCtr x="0" y="-3611"/>
                                    </p:animMotion>
                                    <p:animRot by="1500000">
                                      <p:cBhvr>
                                        <p:cTn id="19" dur="125" fill="hold">
                                          <p:stCondLst>
                                            <p:cond delay="0"/>
                                          </p:stCondLst>
                                        </p:cTn>
                                        <p:tgtEl>
                                          <p:spTgt spid="3">
                                            <p:txEl>
                                              <p:pRg st="0" end="0"/>
                                            </p:txEl>
                                          </p:spTgt>
                                        </p:tgtEl>
                                        <p:attrNameLst>
                                          <p:attrName>r</p:attrName>
                                        </p:attrNameLst>
                                      </p:cBhvr>
                                    </p:animRot>
                                    <p:animRot by="-1500000">
                                      <p:cBhvr>
                                        <p:cTn id="20" dur="125" fill="hold">
                                          <p:stCondLst>
                                            <p:cond delay="125"/>
                                          </p:stCondLst>
                                        </p:cTn>
                                        <p:tgtEl>
                                          <p:spTgt spid="3">
                                            <p:txEl>
                                              <p:pRg st="0" end="0"/>
                                            </p:txEl>
                                          </p:spTgt>
                                        </p:tgtEl>
                                        <p:attrNameLst>
                                          <p:attrName>r</p:attrName>
                                        </p:attrNameLst>
                                      </p:cBhvr>
                                    </p:animRot>
                                    <p:animRot by="-1500000">
                                      <p:cBhvr>
                                        <p:cTn id="21" dur="125" fill="hold">
                                          <p:stCondLst>
                                            <p:cond delay="250"/>
                                          </p:stCondLst>
                                        </p:cTn>
                                        <p:tgtEl>
                                          <p:spTgt spid="3">
                                            <p:txEl>
                                              <p:pRg st="0" end="0"/>
                                            </p:txEl>
                                          </p:spTgt>
                                        </p:tgtEl>
                                        <p:attrNameLst>
                                          <p:attrName>r</p:attrName>
                                        </p:attrNameLst>
                                      </p:cBhvr>
                                    </p:animRot>
                                    <p:animRot by="1500000">
                                      <p:cBhvr>
                                        <p:cTn id="22" dur="125" fill="hold">
                                          <p:stCondLst>
                                            <p:cond delay="375"/>
                                          </p:stCondLst>
                                        </p:cTn>
                                        <p:tgtEl>
                                          <p:spTgt spid="3">
                                            <p:txEl>
                                              <p:pRg st="0" end="0"/>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9" restart="whenNotActive" fill="hold" evtFilter="cancelBubble" nodeType="interactiveSeq">
                <p:stCondLst>
                  <p:cond evt="onClick" delay="0">
                    <p:tgtEl>
                      <p:spTgt spid="5"/>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5"/>
                                        </p:tgtEl>
                                      </p:cBhvr>
                                    </p:cmd>
                                  </p:childTnLst>
                                </p:cTn>
                              </p:par>
                            </p:childTnLst>
                          </p:cTn>
                        </p:par>
                      </p:childTnLst>
                    </p:cTn>
                  </p:par>
                </p:childTnLst>
              </p:cTn>
              <p:nextCondLst>
                <p:cond evt="onClick" delay="0">
                  <p:tgtEl>
                    <p:spTgt spid="5"/>
                  </p:tgtEl>
                </p:cond>
              </p:nextCondLst>
            </p:seq>
            <p:video>
              <p:cMediaNode mute="1">
                <p:cTn id="34" repeatCount="indefinite" fill="hold" display="0">
                  <p:stCondLst>
                    <p:cond delay="indefinite"/>
                  </p:stCondLst>
                </p:cTn>
                <p:tgtEl>
                  <p:spTgt spid="5"/>
                </p:tgtEl>
              </p:cMediaNode>
            </p:vide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1910A-4E11-4437-5854-EAF2910A6A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626E2C6-1D94-1C23-C9F1-3C990226B996}"/>
              </a:ext>
            </a:extLst>
          </p:cNvPr>
          <p:cNvSpPr/>
          <p:nvPr/>
        </p:nvSpPr>
        <p:spPr>
          <a:xfrm>
            <a:off x="-128954" y="-93786"/>
            <a:ext cx="12449908" cy="7233139"/>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sp>
        <p:nvSpPr>
          <p:cNvPr id="3" name="Freeform 3">
            <a:extLst>
              <a:ext uri="{FF2B5EF4-FFF2-40B4-BE49-F238E27FC236}">
                <a16:creationId xmlns:a16="http://schemas.microsoft.com/office/drawing/2014/main" id="{FC2C3BC4-E680-A630-9E1B-54099B4FC5FA}"/>
              </a:ext>
            </a:extLst>
          </p:cNvPr>
          <p:cNvSpPr/>
          <p:nvPr/>
        </p:nvSpPr>
        <p:spPr>
          <a:xfrm>
            <a:off x="10555495" y="463702"/>
            <a:ext cx="1252088" cy="767189"/>
          </a:xfrm>
          <a:custGeom>
            <a:avLst/>
            <a:gdLst/>
            <a:ahLst/>
            <a:cxnLst/>
            <a:rect l="l" t="t" r="r" b="b"/>
            <a:pathLst>
              <a:path w="1878132" h="1150783">
                <a:moveTo>
                  <a:pt x="0" y="0"/>
                </a:moveTo>
                <a:lnTo>
                  <a:pt x="1878132" y="0"/>
                </a:lnTo>
                <a:lnTo>
                  <a:pt x="1878132" y="1150783"/>
                </a:lnTo>
                <a:lnTo>
                  <a:pt x="0" y="1150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4">
            <a:extLst>
              <a:ext uri="{FF2B5EF4-FFF2-40B4-BE49-F238E27FC236}">
                <a16:creationId xmlns:a16="http://schemas.microsoft.com/office/drawing/2014/main" id="{B7CC03F1-DBAA-CB64-3A3C-A86E371A77F2}"/>
              </a:ext>
            </a:extLst>
          </p:cNvPr>
          <p:cNvSpPr/>
          <p:nvPr/>
        </p:nvSpPr>
        <p:spPr>
          <a:xfrm>
            <a:off x="468071" y="6004937"/>
            <a:ext cx="1461760" cy="401319"/>
          </a:xfrm>
          <a:custGeom>
            <a:avLst/>
            <a:gdLst/>
            <a:ahLst/>
            <a:cxnLst/>
            <a:rect l="l" t="t" r="r" b="b"/>
            <a:pathLst>
              <a:path w="2192640" h="601979">
                <a:moveTo>
                  <a:pt x="0" y="0"/>
                </a:moveTo>
                <a:lnTo>
                  <a:pt x="2192640" y="0"/>
                </a:lnTo>
                <a:lnTo>
                  <a:pt x="2192640" y="601979"/>
                </a:lnTo>
                <a:lnTo>
                  <a:pt x="0" y="60197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sz="1200"/>
          </a:p>
        </p:txBody>
      </p:sp>
      <p:sp>
        <p:nvSpPr>
          <p:cNvPr id="5" name="TextBox 5">
            <a:extLst>
              <a:ext uri="{FF2B5EF4-FFF2-40B4-BE49-F238E27FC236}">
                <a16:creationId xmlns:a16="http://schemas.microsoft.com/office/drawing/2014/main" id="{2BDD7875-9B6E-8B35-5978-31EB860EA82F}"/>
              </a:ext>
            </a:extLst>
          </p:cNvPr>
          <p:cNvSpPr txBox="1"/>
          <p:nvPr/>
        </p:nvSpPr>
        <p:spPr>
          <a:xfrm>
            <a:off x="-2904069" y="243441"/>
            <a:ext cx="10171077" cy="987450"/>
          </a:xfrm>
          <a:prstGeom prst="rect">
            <a:avLst/>
          </a:prstGeom>
        </p:spPr>
        <p:txBody>
          <a:bodyPr lIns="0" tIns="0" rIns="0" bIns="0" rtlCol="0" anchor="t">
            <a:spAutoFit/>
          </a:bodyPr>
          <a:lstStyle/>
          <a:p>
            <a:pPr algn="ctr">
              <a:lnSpc>
                <a:spcPts val="7680"/>
              </a:lnSpc>
            </a:pPr>
            <a:r>
              <a:rPr lang="en-US" sz="7200" b="1" u="sng" dirty="0">
                <a:solidFill>
                  <a:srgbClr val="FFFFFF"/>
                </a:solidFill>
                <a:latin typeface="Roca Two"/>
                <a:ea typeface="Roca Two"/>
                <a:cs typeface="Roca Two"/>
                <a:sym typeface="Roca Two"/>
              </a:rPr>
              <a:t>Overview</a:t>
            </a:r>
          </a:p>
        </p:txBody>
      </p:sp>
      <p:sp>
        <p:nvSpPr>
          <p:cNvPr id="6" name="TextBox 6">
            <a:extLst>
              <a:ext uri="{FF2B5EF4-FFF2-40B4-BE49-F238E27FC236}">
                <a16:creationId xmlns:a16="http://schemas.microsoft.com/office/drawing/2014/main" id="{2B62D1C4-66B8-09D9-5D35-0255631ED2F1}"/>
              </a:ext>
            </a:extLst>
          </p:cNvPr>
          <p:cNvSpPr txBox="1"/>
          <p:nvPr/>
        </p:nvSpPr>
        <p:spPr>
          <a:xfrm>
            <a:off x="468071" y="1568118"/>
            <a:ext cx="4281729" cy="4092659"/>
          </a:xfrm>
          <a:prstGeom prst="rect">
            <a:avLst/>
          </a:prstGeom>
        </p:spPr>
        <p:txBody>
          <a:bodyPr wrap="square" lIns="0" tIns="0" rIns="0" bIns="0" rtlCol="0" anchor="t">
            <a:spAutoFit/>
          </a:bodyPr>
          <a:lstStyle/>
          <a:p>
            <a:pPr marL="342900" indent="-342900">
              <a:lnSpc>
                <a:spcPts val="2893"/>
              </a:lnSpc>
              <a:spcBef>
                <a:spcPct val="0"/>
              </a:spcBef>
              <a:buClr>
                <a:schemeClr val="bg1"/>
              </a:buClr>
              <a:buFont typeface="Wingdings" panose="05000000000000000000" pitchFamily="2" charset="2"/>
              <a:buChar char="Ø"/>
            </a:pPr>
            <a:r>
              <a:rPr lang="en-US" sz="2800" b="1" spc="20" dirty="0">
                <a:solidFill>
                  <a:srgbClr val="FFFFFF"/>
                </a:solidFill>
                <a:latin typeface="Be Vietnam Ultra-Bold"/>
                <a:ea typeface="Be Vietnam Ultra-Bold"/>
                <a:cs typeface="Be Vietnam Ultra-Bold"/>
                <a:sym typeface="Be Vietnam Ultra-Bold"/>
              </a:rPr>
              <a:t>Home</a:t>
            </a:r>
          </a:p>
          <a:p>
            <a:pPr marL="342900" indent="-342900">
              <a:lnSpc>
                <a:spcPts val="2893"/>
              </a:lnSpc>
              <a:spcBef>
                <a:spcPct val="0"/>
              </a:spcBef>
              <a:buClr>
                <a:schemeClr val="bg1"/>
              </a:buClr>
              <a:buFont typeface="Wingdings" panose="05000000000000000000" pitchFamily="2" charset="2"/>
              <a:buChar char="Ø"/>
            </a:pPr>
            <a:endParaRPr lang="en-US" sz="2800" b="1" spc="20" dirty="0">
              <a:solidFill>
                <a:srgbClr val="FFFFFF"/>
              </a:solidFill>
              <a:latin typeface="Be Vietnam Ultra-Bold"/>
              <a:ea typeface="Be Vietnam Ultra-Bold"/>
              <a:cs typeface="Be Vietnam Ultra-Bold"/>
              <a:sym typeface="Be Vietnam Ultra-Bold"/>
            </a:endParaRPr>
          </a:p>
          <a:p>
            <a:pPr marL="342900" indent="-342900">
              <a:lnSpc>
                <a:spcPts val="2893"/>
              </a:lnSpc>
              <a:spcBef>
                <a:spcPct val="0"/>
              </a:spcBef>
              <a:buClr>
                <a:schemeClr val="bg1"/>
              </a:buClr>
              <a:buFont typeface="Wingdings" panose="05000000000000000000" pitchFamily="2" charset="2"/>
              <a:buChar char="Ø"/>
            </a:pPr>
            <a:r>
              <a:rPr lang="en-US" sz="2800" b="1" spc="20" dirty="0">
                <a:solidFill>
                  <a:srgbClr val="FFFFFF"/>
                </a:solidFill>
                <a:latin typeface="Be Vietnam Ultra-Bold"/>
                <a:ea typeface="Be Vietnam Ultra-Bold"/>
                <a:cs typeface="Be Vietnam Ultra-Bold"/>
                <a:sym typeface="Be Vietnam Ultra-Bold"/>
              </a:rPr>
              <a:t>Movies</a:t>
            </a:r>
          </a:p>
          <a:p>
            <a:pPr marL="342900" indent="-342900">
              <a:lnSpc>
                <a:spcPts val="2893"/>
              </a:lnSpc>
              <a:spcBef>
                <a:spcPct val="0"/>
              </a:spcBef>
              <a:buClr>
                <a:schemeClr val="bg1"/>
              </a:buClr>
              <a:buFont typeface="Wingdings" panose="05000000000000000000" pitchFamily="2" charset="2"/>
              <a:buChar char="Ø"/>
            </a:pPr>
            <a:endParaRPr lang="en-US" sz="2800" b="1" spc="20" dirty="0">
              <a:solidFill>
                <a:srgbClr val="FFFFFF"/>
              </a:solidFill>
              <a:latin typeface="Be Vietnam Ultra-Bold"/>
              <a:ea typeface="Be Vietnam Ultra-Bold"/>
              <a:cs typeface="Be Vietnam Ultra-Bold"/>
              <a:sym typeface="Be Vietnam Ultra-Bold"/>
            </a:endParaRPr>
          </a:p>
          <a:p>
            <a:pPr marL="342900" indent="-342900">
              <a:lnSpc>
                <a:spcPts val="2893"/>
              </a:lnSpc>
              <a:spcBef>
                <a:spcPct val="0"/>
              </a:spcBef>
              <a:buClr>
                <a:schemeClr val="bg1"/>
              </a:buClr>
              <a:buFont typeface="Wingdings" panose="05000000000000000000" pitchFamily="2" charset="2"/>
              <a:buChar char="Ø"/>
            </a:pPr>
            <a:r>
              <a:rPr lang="en-US" sz="2800" b="1" spc="20" dirty="0">
                <a:solidFill>
                  <a:srgbClr val="FFFFFF"/>
                </a:solidFill>
                <a:latin typeface="Be Vietnam Ultra-Bold"/>
                <a:ea typeface="Be Vietnam Ultra-Bold"/>
                <a:cs typeface="Be Vietnam Ultra-Bold"/>
                <a:sym typeface="Be Vietnam Ultra-Bold"/>
              </a:rPr>
              <a:t>Watch List</a:t>
            </a:r>
          </a:p>
          <a:p>
            <a:pPr marL="342900" indent="-342900">
              <a:lnSpc>
                <a:spcPts val="2893"/>
              </a:lnSpc>
              <a:spcBef>
                <a:spcPct val="0"/>
              </a:spcBef>
              <a:buClr>
                <a:schemeClr val="bg1"/>
              </a:buClr>
              <a:buFont typeface="Wingdings" panose="05000000000000000000" pitchFamily="2" charset="2"/>
              <a:buChar char="Ø"/>
            </a:pPr>
            <a:endParaRPr lang="en-US" sz="2800" b="1" spc="20" dirty="0">
              <a:solidFill>
                <a:srgbClr val="FFFFFF"/>
              </a:solidFill>
              <a:latin typeface="Be Vietnam Ultra-Bold"/>
              <a:ea typeface="Be Vietnam Ultra-Bold"/>
              <a:cs typeface="Be Vietnam Ultra-Bold"/>
              <a:sym typeface="Be Vietnam Ultra-Bold"/>
            </a:endParaRPr>
          </a:p>
          <a:p>
            <a:pPr marL="342900" indent="-342900">
              <a:lnSpc>
                <a:spcPts val="2893"/>
              </a:lnSpc>
              <a:spcBef>
                <a:spcPct val="0"/>
              </a:spcBef>
              <a:buClr>
                <a:schemeClr val="bg1"/>
              </a:buClr>
              <a:buFont typeface="Wingdings" panose="05000000000000000000" pitchFamily="2" charset="2"/>
              <a:buChar char="Ø"/>
            </a:pPr>
            <a:r>
              <a:rPr lang="en-US" sz="2800" b="1" spc="20" dirty="0">
                <a:solidFill>
                  <a:srgbClr val="FFFFFF"/>
                </a:solidFill>
                <a:latin typeface="Be Vietnam Ultra-Bold"/>
                <a:ea typeface="Be Vietnam Ultra-Bold"/>
                <a:cs typeface="Be Vietnam Ultra-Bold"/>
                <a:sym typeface="Be Vietnam Ultra-Bold"/>
              </a:rPr>
              <a:t>Contact Us</a:t>
            </a:r>
          </a:p>
          <a:p>
            <a:pPr marL="342900" indent="-342900">
              <a:lnSpc>
                <a:spcPts val="2893"/>
              </a:lnSpc>
              <a:spcBef>
                <a:spcPct val="0"/>
              </a:spcBef>
              <a:buClr>
                <a:schemeClr val="bg1"/>
              </a:buClr>
              <a:buFont typeface="Wingdings" panose="05000000000000000000" pitchFamily="2" charset="2"/>
              <a:buChar char="Ø"/>
            </a:pPr>
            <a:endParaRPr lang="en-US" sz="2800" b="1" spc="20" dirty="0">
              <a:solidFill>
                <a:srgbClr val="FFFFFF"/>
              </a:solidFill>
              <a:latin typeface="Be Vietnam Ultra-Bold"/>
              <a:ea typeface="Be Vietnam Ultra-Bold"/>
              <a:cs typeface="Be Vietnam Ultra-Bold"/>
              <a:sym typeface="Be Vietnam Ultra-Bold"/>
            </a:endParaRPr>
          </a:p>
          <a:p>
            <a:pPr marL="342900" indent="-342900">
              <a:lnSpc>
                <a:spcPts val="2893"/>
              </a:lnSpc>
              <a:spcBef>
                <a:spcPct val="0"/>
              </a:spcBef>
              <a:buClr>
                <a:schemeClr val="bg1"/>
              </a:buClr>
              <a:buFont typeface="Wingdings" panose="05000000000000000000" pitchFamily="2" charset="2"/>
              <a:buChar char="Ø"/>
            </a:pPr>
            <a:r>
              <a:rPr lang="en-US" sz="2800" b="1" spc="20" dirty="0">
                <a:solidFill>
                  <a:srgbClr val="FFFFFF"/>
                </a:solidFill>
                <a:latin typeface="Be Vietnam Ultra-Bold"/>
                <a:ea typeface="Be Vietnam Ultra-Bold"/>
                <a:cs typeface="Be Vietnam Ultra-Bold"/>
                <a:sym typeface="Be Vietnam Ultra-Bold"/>
              </a:rPr>
              <a:t>Login</a:t>
            </a:r>
          </a:p>
          <a:p>
            <a:pPr marL="342900" indent="-342900">
              <a:lnSpc>
                <a:spcPts val="2893"/>
              </a:lnSpc>
              <a:spcBef>
                <a:spcPct val="0"/>
              </a:spcBef>
              <a:buClr>
                <a:schemeClr val="bg1"/>
              </a:buClr>
              <a:buFont typeface="Wingdings" panose="05000000000000000000" pitchFamily="2" charset="2"/>
              <a:buChar char="Ø"/>
            </a:pPr>
            <a:endParaRPr lang="en-US" sz="2800" b="1" spc="20" dirty="0">
              <a:solidFill>
                <a:srgbClr val="FFFFFF"/>
              </a:solidFill>
              <a:latin typeface="Be Vietnam Ultra-Bold"/>
              <a:ea typeface="Be Vietnam Ultra-Bold"/>
              <a:cs typeface="Be Vietnam Ultra-Bold"/>
              <a:sym typeface="Be Vietnam Ultra-Bold"/>
            </a:endParaRPr>
          </a:p>
          <a:p>
            <a:pPr marL="342900" indent="-342900">
              <a:lnSpc>
                <a:spcPts val="2893"/>
              </a:lnSpc>
              <a:spcBef>
                <a:spcPct val="0"/>
              </a:spcBef>
              <a:buClr>
                <a:schemeClr val="bg1"/>
              </a:buClr>
              <a:buFont typeface="Wingdings" panose="05000000000000000000" pitchFamily="2" charset="2"/>
              <a:buChar char="Ø"/>
            </a:pPr>
            <a:r>
              <a:rPr lang="en-US" sz="2800" b="1" spc="20" dirty="0">
                <a:solidFill>
                  <a:srgbClr val="FFFFFF"/>
                </a:solidFill>
                <a:latin typeface="Be Vietnam Ultra-Bold"/>
                <a:ea typeface="Be Vietnam Ultra-Bold"/>
                <a:cs typeface="Be Vietnam Ultra-Bold"/>
                <a:sym typeface="Be Vietnam Ultra-Bold"/>
              </a:rPr>
              <a:t>Signup</a:t>
            </a:r>
          </a:p>
        </p:txBody>
      </p:sp>
      <p:pic>
        <p:nvPicPr>
          <p:cNvPr id="21" name="Picture 20">
            <a:extLst>
              <a:ext uri="{FF2B5EF4-FFF2-40B4-BE49-F238E27FC236}">
                <a16:creationId xmlns:a16="http://schemas.microsoft.com/office/drawing/2014/main" id="{EB4BCD1D-ED51-F727-0EB0-567EF80F08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39269" y="847296"/>
            <a:ext cx="8623300" cy="5562823"/>
          </a:xfrm>
          <a:prstGeom prst="rect">
            <a:avLst/>
          </a:prstGeom>
        </p:spPr>
      </p:pic>
    </p:spTree>
    <p:extLst>
      <p:ext uri="{BB962C8B-B14F-4D97-AF65-F5344CB8AC3E}">
        <p14:creationId xmlns:p14="http://schemas.microsoft.com/office/powerpoint/2010/main" val="57238917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1+#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 calcmode="lin" valueType="num">
                                      <p:cBhvr additive="base">
                                        <p:cTn id="2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 calcmode="lin" valueType="num">
                                      <p:cBhvr additive="base">
                                        <p:cTn id="35"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anim calcmode="lin" valueType="num">
                                      <p:cBhvr additive="base">
                                        <p:cTn id="41" dur="5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 calcmode="lin" valueType="num">
                                      <p:cBhvr additive="base">
                                        <p:cTn id="47" dur="500" fill="hold"/>
                                        <p:tgtEl>
                                          <p:spTgt spid="6">
                                            <p:txEl>
                                              <p:pRg st="8" end="8"/>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6">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6">
                                            <p:txEl>
                                              <p:pRg st="10" end="10"/>
                                            </p:txEl>
                                          </p:spTgt>
                                        </p:tgtEl>
                                        <p:attrNameLst>
                                          <p:attrName>style.visibility</p:attrName>
                                        </p:attrNameLst>
                                      </p:cBhvr>
                                      <p:to>
                                        <p:strVal val="visible"/>
                                      </p:to>
                                    </p:set>
                                    <p:anim calcmode="lin" valueType="num">
                                      <p:cBhvr additive="base">
                                        <p:cTn id="53" dur="500" fill="hold"/>
                                        <p:tgtEl>
                                          <p:spTgt spid="6">
                                            <p:txEl>
                                              <p:pRg st="10" end="10"/>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6">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9E956-83CC-2821-B99B-71A399E2060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B37831-8875-2D67-1D71-11913B4F8DEC}"/>
              </a:ext>
            </a:extLst>
          </p:cNvPr>
          <p:cNvSpPr/>
          <p:nvPr/>
        </p:nvSpPr>
        <p:spPr>
          <a:xfrm>
            <a:off x="-128955" y="-187570"/>
            <a:ext cx="12449908" cy="7233139"/>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sp>
        <p:nvSpPr>
          <p:cNvPr id="3" name="Freeform 3">
            <a:extLst>
              <a:ext uri="{FF2B5EF4-FFF2-40B4-BE49-F238E27FC236}">
                <a16:creationId xmlns:a16="http://schemas.microsoft.com/office/drawing/2014/main" id="{8611E0B6-EA9E-C983-4986-2A3434EE62D5}"/>
              </a:ext>
            </a:extLst>
          </p:cNvPr>
          <p:cNvSpPr/>
          <p:nvPr/>
        </p:nvSpPr>
        <p:spPr>
          <a:xfrm>
            <a:off x="10555495" y="463702"/>
            <a:ext cx="1252088" cy="767189"/>
          </a:xfrm>
          <a:custGeom>
            <a:avLst/>
            <a:gdLst/>
            <a:ahLst/>
            <a:cxnLst/>
            <a:rect l="l" t="t" r="r" b="b"/>
            <a:pathLst>
              <a:path w="1878132" h="1150783">
                <a:moveTo>
                  <a:pt x="0" y="0"/>
                </a:moveTo>
                <a:lnTo>
                  <a:pt x="1878132" y="0"/>
                </a:lnTo>
                <a:lnTo>
                  <a:pt x="1878132" y="1150783"/>
                </a:lnTo>
                <a:lnTo>
                  <a:pt x="0" y="1150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4">
            <a:extLst>
              <a:ext uri="{FF2B5EF4-FFF2-40B4-BE49-F238E27FC236}">
                <a16:creationId xmlns:a16="http://schemas.microsoft.com/office/drawing/2014/main" id="{A8B4809E-3127-F7DF-A65C-B30035ED8BF7}"/>
              </a:ext>
            </a:extLst>
          </p:cNvPr>
          <p:cNvSpPr/>
          <p:nvPr/>
        </p:nvSpPr>
        <p:spPr>
          <a:xfrm>
            <a:off x="468071" y="6004937"/>
            <a:ext cx="1461760" cy="401319"/>
          </a:xfrm>
          <a:custGeom>
            <a:avLst/>
            <a:gdLst/>
            <a:ahLst/>
            <a:cxnLst/>
            <a:rect l="l" t="t" r="r" b="b"/>
            <a:pathLst>
              <a:path w="2192640" h="601979">
                <a:moveTo>
                  <a:pt x="0" y="0"/>
                </a:moveTo>
                <a:lnTo>
                  <a:pt x="2192640" y="0"/>
                </a:lnTo>
                <a:lnTo>
                  <a:pt x="2192640" y="601979"/>
                </a:lnTo>
                <a:lnTo>
                  <a:pt x="0" y="60197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sz="1200"/>
          </a:p>
        </p:txBody>
      </p:sp>
      <p:sp>
        <p:nvSpPr>
          <p:cNvPr id="5" name="TextBox 5">
            <a:extLst>
              <a:ext uri="{FF2B5EF4-FFF2-40B4-BE49-F238E27FC236}">
                <a16:creationId xmlns:a16="http://schemas.microsoft.com/office/drawing/2014/main" id="{42574945-B25B-A19F-D387-1840CCB60FC2}"/>
              </a:ext>
            </a:extLst>
          </p:cNvPr>
          <p:cNvSpPr txBox="1"/>
          <p:nvPr/>
        </p:nvSpPr>
        <p:spPr>
          <a:xfrm>
            <a:off x="-2975311" y="-68184"/>
            <a:ext cx="10171077" cy="987450"/>
          </a:xfrm>
          <a:prstGeom prst="rect">
            <a:avLst/>
          </a:prstGeom>
        </p:spPr>
        <p:txBody>
          <a:bodyPr lIns="0" tIns="0" rIns="0" bIns="0" rtlCol="0" anchor="t">
            <a:spAutoFit/>
          </a:bodyPr>
          <a:lstStyle/>
          <a:p>
            <a:pPr algn="ctr">
              <a:lnSpc>
                <a:spcPts val="7680"/>
              </a:lnSpc>
            </a:pPr>
            <a:r>
              <a:rPr lang="en-US" sz="7200" b="1" u="sng" dirty="0">
                <a:solidFill>
                  <a:srgbClr val="FFFFFF"/>
                </a:solidFill>
                <a:latin typeface="Roca Two"/>
                <a:ea typeface="Roca Two"/>
                <a:cs typeface="Roca Two"/>
                <a:sym typeface="Roca Two"/>
              </a:rPr>
              <a:t>Overview</a:t>
            </a:r>
          </a:p>
        </p:txBody>
      </p:sp>
      <p:sp>
        <p:nvSpPr>
          <p:cNvPr id="6" name="TextBox 6">
            <a:extLst>
              <a:ext uri="{FF2B5EF4-FFF2-40B4-BE49-F238E27FC236}">
                <a16:creationId xmlns:a16="http://schemas.microsoft.com/office/drawing/2014/main" id="{10C1D24F-6C52-57F1-1A22-26776477D5E9}"/>
              </a:ext>
            </a:extLst>
          </p:cNvPr>
          <p:cNvSpPr txBox="1"/>
          <p:nvPr/>
        </p:nvSpPr>
        <p:spPr>
          <a:xfrm>
            <a:off x="390196" y="1064854"/>
            <a:ext cx="8941373" cy="5271058"/>
          </a:xfrm>
          <a:prstGeom prst="rect">
            <a:avLst/>
          </a:prstGeom>
        </p:spPr>
        <p:txBody>
          <a:bodyPr wrap="square" lIns="0" tIns="0" rIns="0" bIns="0" rtlCol="0" anchor="t">
            <a:spAutoFit/>
          </a:bodyPr>
          <a:lstStyle/>
          <a:p>
            <a:r>
              <a:rPr lang="en-US" sz="2000" dirty="0">
                <a:solidFill>
                  <a:schemeClr val="bg1"/>
                </a:solidFill>
                <a:latin typeface="Be Vietnam"/>
              </a:rPr>
              <a:t>The following screens showcase different views of the Movie </a:t>
            </a:r>
            <a:r>
              <a:rPr lang="en-US" sz="2000" dirty="0" err="1">
                <a:solidFill>
                  <a:schemeClr val="bg1"/>
                </a:solidFill>
                <a:latin typeface="Be Vietnam"/>
              </a:rPr>
              <a:t>ReelPath</a:t>
            </a:r>
            <a:r>
              <a:rPr lang="en-US" sz="2000" dirty="0">
                <a:solidFill>
                  <a:schemeClr val="bg1"/>
                </a:solidFill>
                <a:latin typeface="Be Vietnam"/>
              </a:rPr>
              <a:t> website, designed to provide users with an engaging and informative movie browsing experience. Each screen focuses on delivering a specific functionality that enhances user interaction and exploration.</a:t>
            </a:r>
            <a:endParaRPr lang="ar-EG" sz="2000" dirty="0">
              <a:solidFill>
                <a:schemeClr val="bg1"/>
              </a:solidFill>
              <a:latin typeface="Be Vietnam"/>
            </a:endParaRPr>
          </a:p>
          <a:p>
            <a:endParaRPr lang="en-US" sz="2000" dirty="0">
              <a:solidFill>
                <a:schemeClr val="bg1"/>
              </a:solidFill>
              <a:latin typeface="Be Vietnam"/>
            </a:endParaRPr>
          </a:p>
          <a:p>
            <a:r>
              <a:rPr lang="en-US" sz="2000" dirty="0">
                <a:solidFill>
                  <a:schemeClr val="bg1"/>
                </a:solidFill>
                <a:latin typeface="Be Vietnam"/>
              </a:rPr>
              <a:t>Movie Recommendations is a React-based web application built as part of a DEPI training project. It enables users to discover trending, top-rated, and popular movies through a clean and responsive interface. The app integrates with the TMDB API to fetch real-time movie data and offers features like genre-based filtering, detailed movie information, and search functionality.</a:t>
            </a:r>
            <a:endParaRPr lang="ar-EG" sz="2000" dirty="0">
              <a:solidFill>
                <a:schemeClr val="bg1"/>
              </a:solidFill>
              <a:latin typeface="Be Vietnam"/>
            </a:endParaRPr>
          </a:p>
          <a:p>
            <a:endParaRPr lang="en-US" sz="2000" dirty="0">
              <a:solidFill>
                <a:schemeClr val="bg1"/>
              </a:solidFill>
              <a:latin typeface="Be Vietnam"/>
            </a:endParaRPr>
          </a:p>
          <a:p>
            <a:r>
              <a:rPr lang="en-US" sz="2000" dirty="0">
                <a:solidFill>
                  <a:schemeClr val="bg1"/>
                </a:solidFill>
                <a:latin typeface="Be Vietnam"/>
              </a:rPr>
              <a:t>The application utilizes React Router for seamless navigation, Axios for efficient API communication, and Bootstrap for consistent, responsive UI styling. Additional libraries such as React </a:t>
            </a:r>
            <a:r>
              <a:rPr lang="en-US" sz="2000" dirty="0" err="1">
                <a:solidFill>
                  <a:schemeClr val="bg1"/>
                </a:solidFill>
                <a:latin typeface="Be Vietnam"/>
              </a:rPr>
              <a:t>Toastify</a:t>
            </a:r>
            <a:r>
              <a:rPr lang="en-US" sz="2000" dirty="0">
                <a:solidFill>
                  <a:schemeClr val="bg1"/>
                </a:solidFill>
                <a:latin typeface="Be Vietnam"/>
              </a:rPr>
              <a:t> and React Icons enhance usability and aesthetics. Movie Recommendations is optimized for performance and designed to deliver a smooth user experience across different screen sizes.</a:t>
            </a:r>
          </a:p>
          <a:p>
            <a:pPr>
              <a:lnSpc>
                <a:spcPts val="2893"/>
              </a:lnSpc>
              <a:spcBef>
                <a:spcPct val="0"/>
              </a:spcBef>
              <a:buClr>
                <a:schemeClr val="bg1"/>
              </a:buClr>
            </a:pPr>
            <a:endParaRPr lang="en-US" sz="2000" spc="20" dirty="0">
              <a:solidFill>
                <a:schemeClr val="bg1"/>
              </a:solidFill>
              <a:latin typeface="Be Vietnam"/>
              <a:ea typeface="Be Vietnam Ultra-Bold"/>
              <a:cs typeface="Be Vietnam Ultra-Bold"/>
              <a:sym typeface="Be Vietnam Ultra-Bold"/>
            </a:endParaRPr>
          </a:p>
        </p:txBody>
      </p:sp>
      <p:pic>
        <p:nvPicPr>
          <p:cNvPr id="8" name="Picture 7">
            <a:extLst>
              <a:ext uri="{FF2B5EF4-FFF2-40B4-BE49-F238E27FC236}">
                <a16:creationId xmlns:a16="http://schemas.microsoft.com/office/drawing/2014/main" id="{E6085957-C0DE-6E1E-1123-A873080224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15401" y="1230891"/>
            <a:ext cx="2844849" cy="5651661"/>
          </a:xfrm>
          <a:prstGeom prst="rect">
            <a:avLst/>
          </a:prstGeom>
        </p:spPr>
      </p:pic>
    </p:spTree>
    <p:extLst>
      <p:ext uri="{BB962C8B-B14F-4D97-AF65-F5344CB8AC3E}">
        <p14:creationId xmlns:p14="http://schemas.microsoft.com/office/powerpoint/2010/main" val="64324206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1+#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143" y="-134816"/>
            <a:ext cx="12391293" cy="7127631"/>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dirty="0"/>
          </a:p>
        </p:txBody>
      </p:sp>
      <p:sp>
        <p:nvSpPr>
          <p:cNvPr id="3" name="AutoShape 3"/>
          <p:cNvSpPr/>
          <p:nvPr/>
        </p:nvSpPr>
        <p:spPr>
          <a:xfrm>
            <a:off x="1844861" y="3429000"/>
            <a:ext cx="8503319" cy="0"/>
          </a:xfrm>
          <a:prstGeom prst="line">
            <a:avLst/>
          </a:prstGeom>
          <a:ln w="38100" cap="flat">
            <a:solidFill>
              <a:srgbClr val="C0B8D6"/>
            </a:solidFill>
            <a:prstDash val="solid"/>
            <a:headEnd type="none" w="sm" len="sm"/>
            <a:tailEnd type="none" w="sm" len="sm"/>
          </a:ln>
        </p:spPr>
        <p:txBody>
          <a:bodyPr/>
          <a:lstStyle/>
          <a:p>
            <a:endParaRPr lang="en-US" sz="1200"/>
          </a:p>
        </p:txBody>
      </p:sp>
      <p:sp>
        <p:nvSpPr>
          <p:cNvPr id="4" name="Freeform 4"/>
          <p:cNvSpPr/>
          <p:nvPr/>
        </p:nvSpPr>
        <p:spPr>
          <a:xfrm>
            <a:off x="1454036" y="3220083"/>
            <a:ext cx="475795" cy="417835"/>
          </a:xfrm>
          <a:custGeom>
            <a:avLst/>
            <a:gdLst/>
            <a:ahLst/>
            <a:cxnLst/>
            <a:rect l="l" t="t" r="r" b="b"/>
            <a:pathLst>
              <a:path w="713693" h="626752">
                <a:moveTo>
                  <a:pt x="0" y="0"/>
                </a:moveTo>
                <a:lnTo>
                  <a:pt x="713693" y="0"/>
                </a:lnTo>
                <a:lnTo>
                  <a:pt x="713693" y="626752"/>
                </a:lnTo>
                <a:lnTo>
                  <a:pt x="0" y="626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5"/>
          <p:cNvSpPr/>
          <p:nvPr/>
        </p:nvSpPr>
        <p:spPr>
          <a:xfrm>
            <a:off x="3681427" y="3220083"/>
            <a:ext cx="420895" cy="417835"/>
          </a:xfrm>
          <a:custGeom>
            <a:avLst/>
            <a:gdLst/>
            <a:ahLst/>
            <a:cxnLst/>
            <a:rect l="l" t="t" r="r" b="b"/>
            <a:pathLst>
              <a:path w="631343" h="626752">
                <a:moveTo>
                  <a:pt x="0" y="0"/>
                </a:moveTo>
                <a:lnTo>
                  <a:pt x="631344" y="0"/>
                </a:lnTo>
                <a:lnTo>
                  <a:pt x="631344" y="626752"/>
                </a:lnTo>
                <a:lnTo>
                  <a:pt x="0" y="626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Freeform 6"/>
          <p:cNvSpPr/>
          <p:nvPr/>
        </p:nvSpPr>
        <p:spPr>
          <a:xfrm>
            <a:off x="8084358" y="3220083"/>
            <a:ext cx="414796" cy="417835"/>
          </a:xfrm>
          <a:custGeom>
            <a:avLst/>
            <a:gdLst/>
            <a:ahLst/>
            <a:cxnLst/>
            <a:rect l="l" t="t" r="r" b="b"/>
            <a:pathLst>
              <a:path w="622194" h="626752">
                <a:moveTo>
                  <a:pt x="0" y="0"/>
                </a:moveTo>
                <a:lnTo>
                  <a:pt x="622193" y="0"/>
                </a:lnTo>
                <a:lnTo>
                  <a:pt x="622193" y="626752"/>
                </a:lnTo>
                <a:lnTo>
                  <a:pt x="0" y="626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7" name="Freeform 7"/>
          <p:cNvSpPr/>
          <p:nvPr/>
        </p:nvSpPr>
        <p:spPr>
          <a:xfrm>
            <a:off x="5882897" y="3220083"/>
            <a:ext cx="417835" cy="417835"/>
          </a:xfrm>
          <a:custGeom>
            <a:avLst/>
            <a:gdLst/>
            <a:ahLst/>
            <a:cxnLst/>
            <a:rect l="l" t="t" r="r" b="b"/>
            <a:pathLst>
              <a:path w="626752" h="626752">
                <a:moveTo>
                  <a:pt x="0" y="0"/>
                </a:moveTo>
                <a:lnTo>
                  <a:pt x="626752" y="0"/>
                </a:lnTo>
                <a:lnTo>
                  <a:pt x="626752" y="626752"/>
                </a:lnTo>
                <a:lnTo>
                  <a:pt x="0" y="6267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8" name="Freeform 8"/>
          <p:cNvSpPr/>
          <p:nvPr/>
        </p:nvSpPr>
        <p:spPr>
          <a:xfrm>
            <a:off x="10299871" y="3215100"/>
            <a:ext cx="392022" cy="427801"/>
          </a:xfrm>
          <a:custGeom>
            <a:avLst/>
            <a:gdLst/>
            <a:ahLst/>
            <a:cxnLst/>
            <a:rect l="l" t="t" r="r" b="b"/>
            <a:pathLst>
              <a:path w="588033" h="641702">
                <a:moveTo>
                  <a:pt x="0" y="0"/>
                </a:moveTo>
                <a:lnTo>
                  <a:pt x="588033" y="0"/>
                </a:lnTo>
                <a:lnTo>
                  <a:pt x="588033" y="641702"/>
                </a:lnTo>
                <a:lnTo>
                  <a:pt x="0" y="6417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9" name="Freeform 9"/>
          <p:cNvSpPr/>
          <p:nvPr/>
        </p:nvSpPr>
        <p:spPr>
          <a:xfrm>
            <a:off x="10555495" y="463702"/>
            <a:ext cx="1252088" cy="767189"/>
          </a:xfrm>
          <a:custGeom>
            <a:avLst/>
            <a:gdLst/>
            <a:ahLst/>
            <a:cxnLst/>
            <a:rect l="l" t="t" r="r" b="b"/>
            <a:pathLst>
              <a:path w="1878132" h="1150783">
                <a:moveTo>
                  <a:pt x="0" y="0"/>
                </a:moveTo>
                <a:lnTo>
                  <a:pt x="1878132" y="0"/>
                </a:lnTo>
                <a:lnTo>
                  <a:pt x="1878132" y="1150783"/>
                </a:lnTo>
                <a:lnTo>
                  <a:pt x="0" y="11507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0" name="Freeform 10"/>
          <p:cNvSpPr/>
          <p:nvPr/>
        </p:nvSpPr>
        <p:spPr>
          <a:xfrm>
            <a:off x="468071" y="6004937"/>
            <a:ext cx="1461760" cy="401319"/>
          </a:xfrm>
          <a:custGeom>
            <a:avLst/>
            <a:gdLst/>
            <a:ahLst/>
            <a:cxnLst/>
            <a:rect l="l" t="t" r="r" b="b"/>
            <a:pathLst>
              <a:path w="2192640" h="601979">
                <a:moveTo>
                  <a:pt x="0" y="0"/>
                </a:moveTo>
                <a:lnTo>
                  <a:pt x="2192640" y="0"/>
                </a:lnTo>
                <a:lnTo>
                  <a:pt x="2192640" y="601979"/>
                </a:lnTo>
                <a:lnTo>
                  <a:pt x="0" y="601979"/>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sz="1200"/>
          </a:p>
        </p:txBody>
      </p:sp>
      <p:grpSp>
        <p:nvGrpSpPr>
          <p:cNvPr id="11" name="Group 11"/>
          <p:cNvGrpSpPr/>
          <p:nvPr/>
        </p:nvGrpSpPr>
        <p:grpSpPr>
          <a:xfrm>
            <a:off x="831255" y="3758032"/>
            <a:ext cx="1737421" cy="1211760"/>
            <a:chOff x="0" y="-433204"/>
            <a:chExt cx="3474842" cy="2423519"/>
          </a:xfrm>
        </p:grpSpPr>
        <p:sp>
          <p:nvSpPr>
            <p:cNvPr id="12" name="TextBox 12"/>
            <p:cNvSpPr txBox="1"/>
            <p:nvPr/>
          </p:nvSpPr>
          <p:spPr>
            <a:xfrm>
              <a:off x="0" y="-433204"/>
              <a:ext cx="3442710" cy="478080"/>
            </a:xfrm>
            <a:prstGeom prst="rect">
              <a:avLst/>
            </a:prstGeom>
          </p:spPr>
          <p:txBody>
            <a:bodyPr lIns="0" tIns="0" rIns="0" bIns="0" rtlCol="0" anchor="t">
              <a:spAutoFit/>
            </a:bodyPr>
            <a:lstStyle/>
            <a:p>
              <a:pPr algn="ctr">
                <a:lnSpc>
                  <a:spcPts val="1960"/>
                </a:lnSpc>
              </a:pPr>
              <a:r>
                <a:rPr lang="en-US" sz="1600" b="1" spc="14" dirty="0">
                  <a:solidFill>
                    <a:srgbClr val="FFFFFF"/>
                  </a:solidFill>
                  <a:latin typeface="Be Vietnam Ultra-Bold"/>
                  <a:ea typeface="Be Vietnam Ultra-Bold"/>
                  <a:cs typeface="Be Vietnam Ultra-Bold"/>
                  <a:sym typeface="Be Vietnam Ultra-Bold"/>
                </a:rPr>
                <a:t>Idea Generation</a:t>
              </a:r>
            </a:p>
          </p:txBody>
        </p:sp>
        <p:sp>
          <p:nvSpPr>
            <p:cNvPr id="13" name="TextBox 13"/>
            <p:cNvSpPr txBox="1"/>
            <p:nvPr/>
          </p:nvSpPr>
          <p:spPr>
            <a:xfrm>
              <a:off x="32132" y="285104"/>
              <a:ext cx="3442710" cy="1705211"/>
            </a:xfrm>
            <a:prstGeom prst="rect">
              <a:avLst/>
            </a:prstGeom>
          </p:spPr>
          <p:txBody>
            <a:bodyPr lIns="0" tIns="0" rIns="0" bIns="0" rtlCol="0" anchor="t">
              <a:spAutoFit/>
            </a:bodyPr>
            <a:lstStyle/>
            <a:p>
              <a:pPr algn="ctr">
                <a:lnSpc>
                  <a:spcPts val="1706"/>
                </a:lnSpc>
              </a:pPr>
              <a:r>
                <a:rPr lang="en-US" sz="1200" spc="21" dirty="0">
                  <a:solidFill>
                    <a:srgbClr val="FFFFFF"/>
                  </a:solidFill>
                  <a:latin typeface="Be Vietnam"/>
                  <a:ea typeface="Be Vietnam"/>
                  <a:cs typeface="Be Vietnam"/>
                  <a:sym typeface="Be Vietnam"/>
                </a:rPr>
                <a:t>The team brainstormed and </a:t>
              </a:r>
              <a:r>
                <a:rPr lang="en-US" sz="1200" b="1" spc="21" dirty="0">
                  <a:solidFill>
                    <a:srgbClr val="FFFFFF"/>
                  </a:solidFill>
                  <a:latin typeface="Be Vietnam Ultra-Bold"/>
                  <a:ea typeface="Be Vietnam Ultra-Bold"/>
                  <a:cs typeface="Be Vietnam Ultra-Bold"/>
                  <a:sym typeface="Be Vietnam Ultra-Bold"/>
                </a:rPr>
                <a:t>refined concepts</a:t>
              </a:r>
              <a:r>
                <a:rPr lang="en-US" sz="1200" spc="21" dirty="0">
                  <a:solidFill>
                    <a:srgbClr val="FFFFFF"/>
                  </a:solidFill>
                  <a:latin typeface="Be Vietnam"/>
                  <a:ea typeface="Be Vietnam"/>
                  <a:cs typeface="Be Vietnam"/>
                  <a:sym typeface="Be Vietnam"/>
                </a:rPr>
                <a:t> to create an engaging website experience.</a:t>
              </a:r>
            </a:p>
          </p:txBody>
        </p:sp>
      </p:grpSp>
      <p:grpSp>
        <p:nvGrpSpPr>
          <p:cNvPr id="14" name="Group 14"/>
          <p:cNvGrpSpPr/>
          <p:nvPr/>
        </p:nvGrpSpPr>
        <p:grpSpPr>
          <a:xfrm>
            <a:off x="3039566" y="3771668"/>
            <a:ext cx="1989634" cy="1231230"/>
            <a:chOff x="16738" y="-405932"/>
            <a:chExt cx="3979268" cy="2462460"/>
          </a:xfrm>
        </p:grpSpPr>
        <p:sp>
          <p:nvSpPr>
            <p:cNvPr id="15" name="TextBox 15"/>
            <p:cNvSpPr txBox="1"/>
            <p:nvPr/>
          </p:nvSpPr>
          <p:spPr>
            <a:xfrm>
              <a:off x="16738" y="-405932"/>
              <a:ext cx="3979268" cy="478080"/>
            </a:xfrm>
            <a:prstGeom prst="rect">
              <a:avLst/>
            </a:prstGeom>
          </p:spPr>
          <p:txBody>
            <a:bodyPr wrap="square" lIns="0" tIns="0" rIns="0" bIns="0" rtlCol="0" anchor="t">
              <a:spAutoFit/>
            </a:bodyPr>
            <a:lstStyle/>
            <a:p>
              <a:pPr algn="ctr">
                <a:lnSpc>
                  <a:spcPts val="1960"/>
                </a:lnSpc>
                <a:spcBef>
                  <a:spcPct val="0"/>
                </a:spcBef>
              </a:pPr>
              <a:r>
                <a:rPr lang="en-US" sz="1600" b="1" spc="14" dirty="0">
                  <a:solidFill>
                    <a:srgbClr val="FFFFFF"/>
                  </a:solidFill>
                  <a:latin typeface="Be Vietnam Ultra-Bold"/>
                  <a:ea typeface="Be Vietnam Ultra-Bold"/>
                  <a:cs typeface="Be Vietnam Ultra-Bold"/>
                  <a:sym typeface="Be Vietnam Ultra-Bold"/>
                </a:rPr>
                <a:t>Development Phase</a:t>
              </a:r>
            </a:p>
          </p:txBody>
        </p:sp>
        <p:sp>
          <p:nvSpPr>
            <p:cNvPr id="16" name="TextBox 16"/>
            <p:cNvSpPr txBox="1"/>
            <p:nvPr/>
          </p:nvSpPr>
          <p:spPr>
            <a:xfrm>
              <a:off x="285016" y="339648"/>
              <a:ext cx="3442710" cy="1716880"/>
            </a:xfrm>
            <a:prstGeom prst="rect">
              <a:avLst/>
            </a:prstGeom>
          </p:spPr>
          <p:txBody>
            <a:bodyPr lIns="0" tIns="0" rIns="0" bIns="0" rtlCol="0" anchor="t">
              <a:spAutoFit/>
            </a:bodyPr>
            <a:lstStyle/>
            <a:p>
              <a:pPr algn="ctr">
                <a:lnSpc>
                  <a:spcPts val="1706"/>
                </a:lnSpc>
              </a:pPr>
              <a:r>
                <a:rPr lang="en-US" sz="1400" spc="21" dirty="0">
                  <a:solidFill>
                    <a:srgbClr val="FFFFFF"/>
                  </a:solidFill>
                  <a:latin typeface="Be Vietnam"/>
                  <a:ea typeface="Be Vietnam"/>
                  <a:cs typeface="Be Vietnam"/>
                  <a:sym typeface="Be Vietnam"/>
                </a:rPr>
                <a:t>Using React.js and Node.js, the team worked diligently to build the project.</a:t>
              </a:r>
            </a:p>
          </p:txBody>
        </p:sp>
      </p:grpSp>
      <p:grpSp>
        <p:nvGrpSpPr>
          <p:cNvPr id="17" name="Group 17"/>
          <p:cNvGrpSpPr/>
          <p:nvPr/>
        </p:nvGrpSpPr>
        <p:grpSpPr>
          <a:xfrm>
            <a:off x="5241183" y="3775935"/>
            <a:ext cx="1753777" cy="1408596"/>
            <a:chOff x="20092" y="-397398"/>
            <a:chExt cx="3507554" cy="2817192"/>
          </a:xfrm>
        </p:grpSpPr>
        <p:sp>
          <p:nvSpPr>
            <p:cNvPr id="18" name="TextBox 18"/>
            <p:cNvSpPr txBox="1"/>
            <p:nvPr/>
          </p:nvSpPr>
          <p:spPr>
            <a:xfrm>
              <a:off x="20092" y="-397398"/>
              <a:ext cx="3442710" cy="478080"/>
            </a:xfrm>
            <a:prstGeom prst="rect">
              <a:avLst/>
            </a:prstGeom>
          </p:spPr>
          <p:txBody>
            <a:bodyPr lIns="0" tIns="0" rIns="0" bIns="0" rtlCol="0" anchor="t">
              <a:spAutoFit/>
            </a:bodyPr>
            <a:lstStyle/>
            <a:p>
              <a:pPr algn="ctr">
                <a:lnSpc>
                  <a:spcPts val="1960"/>
                </a:lnSpc>
              </a:pPr>
              <a:r>
                <a:rPr lang="en-US" sz="1600" b="1" spc="14" dirty="0">
                  <a:solidFill>
                    <a:srgbClr val="FFFFFF"/>
                  </a:solidFill>
                  <a:latin typeface="Be Vietnam Ultra-Bold"/>
                  <a:ea typeface="Be Vietnam Ultra-Bold"/>
                  <a:cs typeface="Be Vietnam Ultra-Bold"/>
                  <a:sym typeface="Be Vietnam Ultra-Bold"/>
                </a:rPr>
                <a:t>Testing</a:t>
              </a:r>
            </a:p>
          </p:txBody>
        </p:sp>
        <p:sp>
          <p:nvSpPr>
            <p:cNvPr id="19" name="TextBox 19"/>
            <p:cNvSpPr txBox="1"/>
            <p:nvPr/>
          </p:nvSpPr>
          <p:spPr>
            <a:xfrm>
              <a:off x="84936" y="286390"/>
              <a:ext cx="3442710" cy="2133404"/>
            </a:xfrm>
            <a:prstGeom prst="rect">
              <a:avLst/>
            </a:prstGeom>
          </p:spPr>
          <p:txBody>
            <a:bodyPr lIns="0" tIns="0" rIns="0" bIns="0" rtlCol="0" anchor="t">
              <a:spAutoFit/>
            </a:bodyPr>
            <a:lstStyle/>
            <a:p>
              <a:pPr algn="ctr">
                <a:lnSpc>
                  <a:spcPts val="1706"/>
                </a:lnSpc>
              </a:pPr>
              <a:r>
                <a:rPr lang="en-US" sz="1200" spc="21" dirty="0">
                  <a:solidFill>
                    <a:srgbClr val="FFFFFF"/>
                  </a:solidFill>
                  <a:latin typeface="Be Vietnam"/>
                  <a:ea typeface="Be Vietnam"/>
                  <a:cs typeface="Be Vietnam"/>
                  <a:sym typeface="Be Vietnam"/>
                </a:rPr>
                <a:t>Extensive testing was conducted to ensure a </a:t>
              </a:r>
              <a:r>
                <a:rPr lang="en-US" sz="1200" b="1" spc="21" dirty="0">
                  <a:solidFill>
                    <a:srgbClr val="FFFFFF"/>
                  </a:solidFill>
                  <a:latin typeface="Be Vietnam Ultra-Bold"/>
                  <a:ea typeface="Be Vietnam Ultra-Bold"/>
                  <a:cs typeface="Be Vietnam Ultra-Bold"/>
                  <a:sym typeface="Be Vietnam Ultra-Bold"/>
                </a:rPr>
                <a:t>seamless user experience</a:t>
              </a:r>
              <a:r>
                <a:rPr lang="en-US" sz="1200" spc="21" dirty="0">
                  <a:solidFill>
                    <a:srgbClr val="FFFFFF"/>
                  </a:solidFill>
                  <a:latin typeface="Be Vietnam"/>
                  <a:ea typeface="Be Vietnam"/>
                  <a:cs typeface="Be Vietnam"/>
                  <a:sym typeface="Be Vietnam"/>
                </a:rPr>
                <a:t> across all pages.</a:t>
              </a:r>
            </a:p>
          </p:txBody>
        </p:sp>
      </p:grpSp>
      <p:grpSp>
        <p:nvGrpSpPr>
          <p:cNvPr id="20" name="Group 20"/>
          <p:cNvGrpSpPr/>
          <p:nvPr/>
        </p:nvGrpSpPr>
        <p:grpSpPr>
          <a:xfrm>
            <a:off x="7431078" y="3758537"/>
            <a:ext cx="1756127" cy="1417220"/>
            <a:chOff x="-2" y="-432194"/>
            <a:chExt cx="3512254" cy="2834440"/>
          </a:xfrm>
        </p:grpSpPr>
        <p:sp>
          <p:nvSpPr>
            <p:cNvPr id="21" name="TextBox 21"/>
            <p:cNvSpPr txBox="1"/>
            <p:nvPr/>
          </p:nvSpPr>
          <p:spPr>
            <a:xfrm>
              <a:off x="-2" y="-432194"/>
              <a:ext cx="3442710" cy="478080"/>
            </a:xfrm>
            <a:prstGeom prst="rect">
              <a:avLst/>
            </a:prstGeom>
          </p:spPr>
          <p:txBody>
            <a:bodyPr lIns="0" tIns="0" rIns="0" bIns="0" rtlCol="0" anchor="t">
              <a:spAutoFit/>
            </a:bodyPr>
            <a:lstStyle/>
            <a:p>
              <a:pPr algn="ctr">
                <a:lnSpc>
                  <a:spcPts val="1960"/>
                </a:lnSpc>
              </a:pPr>
              <a:r>
                <a:rPr lang="en-US" sz="1600" b="1" spc="14" dirty="0">
                  <a:solidFill>
                    <a:srgbClr val="FFFFFF"/>
                  </a:solidFill>
                  <a:latin typeface="Be Vietnam Ultra-Bold"/>
                  <a:ea typeface="Be Vietnam Ultra-Bold"/>
                  <a:cs typeface="Be Vietnam Ultra-Bold"/>
                  <a:sym typeface="Be Vietnam Ultra-Bold"/>
                </a:rPr>
                <a:t>Launch</a:t>
              </a:r>
            </a:p>
          </p:txBody>
        </p:sp>
        <p:sp>
          <p:nvSpPr>
            <p:cNvPr id="22" name="TextBox 22"/>
            <p:cNvSpPr txBox="1"/>
            <p:nvPr/>
          </p:nvSpPr>
          <p:spPr>
            <a:xfrm>
              <a:off x="69542" y="261018"/>
              <a:ext cx="3442710" cy="2141228"/>
            </a:xfrm>
            <a:prstGeom prst="rect">
              <a:avLst/>
            </a:prstGeom>
          </p:spPr>
          <p:txBody>
            <a:bodyPr lIns="0" tIns="0" rIns="0" bIns="0" rtlCol="0" anchor="t">
              <a:spAutoFit/>
            </a:bodyPr>
            <a:lstStyle/>
            <a:p>
              <a:pPr algn="ctr">
                <a:lnSpc>
                  <a:spcPts val="1706"/>
                </a:lnSpc>
              </a:pPr>
              <a:r>
                <a:rPr lang="en-US" sz="1200" spc="21" dirty="0">
                  <a:solidFill>
                    <a:srgbClr val="FFFFFF"/>
                  </a:solidFill>
                  <a:latin typeface="Be Vietnam"/>
                  <a:ea typeface="Be Vietnam"/>
                  <a:cs typeface="Be Vietnam"/>
                  <a:sym typeface="Be Vietnam"/>
                </a:rPr>
                <a:t>The project was officially launched, showcasing the team's hard work and dedication.</a:t>
              </a:r>
            </a:p>
          </p:txBody>
        </p:sp>
      </p:grpSp>
      <p:grpSp>
        <p:nvGrpSpPr>
          <p:cNvPr id="23" name="Group 23"/>
          <p:cNvGrpSpPr/>
          <p:nvPr/>
        </p:nvGrpSpPr>
        <p:grpSpPr>
          <a:xfrm>
            <a:off x="9651111" y="3755652"/>
            <a:ext cx="1769246" cy="1181925"/>
            <a:chOff x="40182" y="-437964"/>
            <a:chExt cx="3538492" cy="2363850"/>
          </a:xfrm>
        </p:grpSpPr>
        <p:sp>
          <p:nvSpPr>
            <p:cNvPr id="24" name="TextBox 24"/>
            <p:cNvSpPr txBox="1"/>
            <p:nvPr/>
          </p:nvSpPr>
          <p:spPr>
            <a:xfrm>
              <a:off x="40182" y="-437964"/>
              <a:ext cx="3459450" cy="478080"/>
            </a:xfrm>
            <a:prstGeom prst="rect">
              <a:avLst/>
            </a:prstGeom>
          </p:spPr>
          <p:txBody>
            <a:bodyPr lIns="0" tIns="0" rIns="0" bIns="0" rtlCol="0" anchor="t">
              <a:spAutoFit/>
            </a:bodyPr>
            <a:lstStyle/>
            <a:p>
              <a:pPr algn="ctr">
                <a:lnSpc>
                  <a:spcPts val="1960"/>
                </a:lnSpc>
              </a:pPr>
              <a:r>
                <a:rPr lang="en-US" sz="1600" b="1" spc="14" dirty="0">
                  <a:solidFill>
                    <a:srgbClr val="FFFFFF"/>
                  </a:solidFill>
                  <a:latin typeface="Be Vietnam Ultra-Bold"/>
                  <a:ea typeface="Be Vietnam Ultra-Bold"/>
                  <a:cs typeface="Be Vietnam Ultra-Bold"/>
                  <a:sym typeface="Be Vietnam Ultra-Bold"/>
                </a:rPr>
                <a:t>Feedback</a:t>
              </a:r>
            </a:p>
          </p:txBody>
        </p:sp>
        <p:sp>
          <p:nvSpPr>
            <p:cNvPr id="25" name="TextBox 25"/>
            <p:cNvSpPr txBox="1"/>
            <p:nvPr/>
          </p:nvSpPr>
          <p:spPr>
            <a:xfrm>
              <a:off x="119224" y="228498"/>
              <a:ext cx="3459450" cy="1697388"/>
            </a:xfrm>
            <a:prstGeom prst="rect">
              <a:avLst/>
            </a:prstGeom>
          </p:spPr>
          <p:txBody>
            <a:bodyPr lIns="0" tIns="0" rIns="0" bIns="0" rtlCol="0" anchor="t">
              <a:spAutoFit/>
            </a:bodyPr>
            <a:lstStyle/>
            <a:p>
              <a:pPr algn="ctr">
                <a:lnSpc>
                  <a:spcPts val="1706"/>
                </a:lnSpc>
              </a:pPr>
              <a:r>
                <a:rPr lang="en-US" sz="1200" spc="21" dirty="0">
                  <a:solidFill>
                    <a:srgbClr val="FFFFFF"/>
                  </a:solidFill>
                  <a:latin typeface="Be Vietnam"/>
                  <a:ea typeface="Be Vietnam"/>
                  <a:cs typeface="Be Vietnam"/>
                  <a:sym typeface="Be Vietnam"/>
                </a:rPr>
                <a:t>User feedback was collected to enhance the platform's functionality and user satisfaction.</a:t>
              </a:r>
            </a:p>
          </p:txBody>
        </p:sp>
      </p:grpSp>
      <p:sp>
        <p:nvSpPr>
          <p:cNvPr id="26" name="TextBox 26"/>
          <p:cNvSpPr txBox="1"/>
          <p:nvPr/>
        </p:nvSpPr>
        <p:spPr>
          <a:xfrm>
            <a:off x="1010462" y="1561090"/>
            <a:ext cx="10171077" cy="1011431"/>
          </a:xfrm>
          <a:prstGeom prst="rect">
            <a:avLst/>
          </a:prstGeom>
        </p:spPr>
        <p:txBody>
          <a:bodyPr lIns="0" tIns="0" rIns="0" bIns="0" rtlCol="0" anchor="t">
            <a:spAutoFit/>
          </a:bodyPr>
          <a:lstStyle/>
          <a:p>
            <a:pPr algn="ctr">
              <a:lnSpc>
                <a:spcPts val="7680"/>
              </a:lnSpc>
            </a:pPr>
            <a:r>
              <a:rPr lang="en-US" sz="8000" u="sng" dirty="0">
                <a:solidFill>
                  <a:srgbClr val="FFFFFF"/>
                </a:solidFill>
                <a:latin typeface="Roca Two"/>
                <a:ea typeface="Roca Two"/>
                <a:cs typeface="Roca Two"/>
                <a:sym typeface="Roca Two"/>
              </a:rPr>
              <a:t>Project Timeline</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0" nodeType="clickEffect">
                                  <p:stCondLst>
                                    <p:cond delay="0"/>
                                  </p:stCondLst>
                                  <p:childTnLst>
                                    <p:animRot by="21600000">
                                      <p:cBhvr>
                                        <p:cTn id="12" dur="2000" fill="hold"/>
                                        <p:tgtEl>
                                          <p:spTgt spid="4"/>
                                        </p:tgtEl>
                                        <p:attrNameLst>
                                          <p:attrName>r</p:attrName>
                                        </p:attrNameLst>
                                      </p:cBhvr>
                                    </p:animRot>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grpId="0" nodeType="clickEffect">
                                  <p:stCondLst>
                                    <p:cond delay="0"/>
                                  </p:stCondLst>
                                  <p:childTnLst>
                                    <p:animRot by="21600000">
                                      <p:cBhvr>
                                        <p:cTn id="20" dur="2000" fill="hold"/>
                                        <p:tgtEl>
                                          <p:spTgt spid="5"/>
                                        </p:tgtEl>
                                        <p:attrNameLst>
                                          <p:attrName>r</p:attrName>
                                        </p:attrNameLst>
                                      </p:cBhvr>
                                    </p:animRot>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8" presetClass="emph" presetSubtype="0" fill="hold" grpId="0" nodeType="clickEffect">
                                  <p:stCondLst>
                                    <p:cond delay="0"/>
                                  </p:stCondLst>
                                  <p:childTnLst>
                                    <p:animRot by="21600000">
                                      <p:cBhvr>
                                        <p:cTn id="28" dur="2000" fill="hold"/>
                                        <p:tgtEl>
                                          <p:spTgt spid="7"/>
                                        </p:tgtEl>
                                        <p:attrNameLst>
                                          <p:attrName>r</p:attrName>
                                        </p:attrNameLst>
                                      </p:cBhvr>
                                    </p:animRot>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8" presetClass="emph" presetSubtype="0" fill="hold" grpId="0" nodeType="clickEffect">
                                  <p:stCondLst>
                                    <p:cond delay="0"/>
                                  </p:stCondLst>
                                  <p:childTnLst>
                                    <p:animRot by="21600000">
                                      <p:cBhvr>
                                        <p:cTn id="36" dur="2000" fill="hold"/>
                                        <p:tgtEl>
                                          <p:spTgt spid="6"/>
                                        </p:tgtEl>
                                        <p:attrNameLst>
                                          <p:attrName>r</p:attrName>
                                        </p:attrNameLst>
                                      </p:cBhvr>
                                    </p:animRot>
                                  </p:childTnLst>
                                </p:cTn>
                              </p:par>
                              <p:par>
                                <p:cTn id="37" presetID="2" presetClass="entr" presetSubtype="4"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8" presetClass="emph" presetSubtype="0" fill="hold" grpId="0" nodeType="clickEffect">
                                  <p:stCondLst>
                                    <p:cond delay="0"/>
                                  </p:stCondLst>
                                  <p:childTnLst>
                                    <p:animRot by="21600000">
                                      <p:cBhvr>
                                        <p:cTn id="44" dur="2000" fill="hold"/>
                                        <p:tgtEl>
                                          <p:spTgt spid="8"/>
                                        </p:tgtEl>
                                        <p:attrNameLst>
                                          <p:attrName>r</p:attrName>
                                        </p:attrNameLst>
                                      </p:cBhvr>
                                    </p:animRot>
                                  </p:childTnLst>
                                </p:cTn>
                              </p:par>
                              <p:par>
                                <p:cTn id="45" presetID="2" presetClass="entr" presetSubtype="4"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3785" y="-93785"/>
            <a:ext cx="12379570" cy="7033847"/>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sp>
        <p:nvSpPr>
          <p:cNvPr id="3" name="AutoShape 3"/>
          <p:cNvSpPr/>
          <p:nvPr/>
        </p:nvSpPr>
        <p:spPr>
          <a:xfrm>
            <a:off x="3655840" y="698500"/>
            <a:ext cx="7850360" cy="0"/>
          </a:xfrm>
          <a:prstGeom prst="line">
            <a:avLst/>
          </a:prstGeom>
          <a:ln w="38100" cap="flat">
            <a:solidFill>
              <a:srgbClr val="C0B8D6"/>
            </a:solidFill>
            <a:prstDash val="solid"/>
            <a:headEnd type="none" w="sm" len="sm"/>
            <a:tailEnd type="none" w="sm" len="sm"/>
          </a:ln>
        </p:spPr>
        <p:txBody>
          <a:bodyPr/>
          <a:lstStyle/>
          <a:p>
            <a:endParaRPr lang="en-US" sz="1200"/>
          </a:p>
        </p:txBody>
      </p:sp>
      <p:sp>
        <p:nvSpPr>
          <p:cNvPr id="4" name="Freeform 4"/>
          <p:cNvSpPr/>
          <p:nvPr/>
        </p:nvSpPr>
        <p:spPr>
          <a:xfrm>
            <a:off x="685800" y="685801"/>
            <a:ext cx="1618149" cy="1627023"/>
          </a:xfrm>
          <a:custGeom>
            <a:avLst/>
            <a:gdLst/>
            <a:ahLst/>
            <a:cxnLst/>
            <a:rect l="l" t="t" r="r" b="b"/>
            <a:pathLst>
              <a:path w="2427223" h="2440535">
                <a:moveTo>
                  <a:pt x="0" y="0"/>
                </a:moveTo>
                <a:lnTo>
                  <a:pt x="2427223" y="0"/>
                </a:lnTo>
                <a:lnTo>
                  <a:pt x="2427223" y="2440535"/>
                </a:lnTo>
                <a:lnTo>
                  <a:pt x="0" y="2440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TextBox 5"/>
          <p:cNvSpPr txBox="1"/>
          <p:nvPr/>
        </p:nvSpPr>
        <p:spPr>
          <a:xfrm>
            <a:off x="685800" y="4452926"/>
            <a:ext cx="9478283" cy="1944700"/>
          </a:xfrm>
          <a:prstGeom prst="rect">
            <a:avLst/>
          </a:prstGeom>
        </p:spPr>
        <p:txBody>
          <a:bodyPr lIns="0" tIns="0" rIns="0" bIns="0" rtlCol="0" anchor="t">
            <a:spAutoFit/>
          </a:bodyPr>
          <a:lstStyle/>
          <a:p>
            <a:pPr>
              <a:lnSpc>
                <a:spcPts val="7680"/>
              </a:lnSpc>
            </a:pPr>
            <a:r>
              <a:rPr lang="en-US" sz="6400" u="sng" dirty="0">
                <a:solidFill>
                  <a:srgbClr val="FFFFFF"/>
                </a:solidFill>
                <a:latin typeface="Roca Two"/>
                <a:ea typeface="Roca Two"/>
                <a:cs typeface="Roca Two"/>
                <a:sym typeface="Roca Two"/>
              </a:rPr>
              <a:t>Core Technologies of Our Project</a:t>
            </a:r>
          </a:p>
        </p:txBody>
      </p:sp>
      <p:grpSp>
        <p:nvGrpSpPr>
          <p:cNvPr id="6" name="Group 6"/>
          <p:cNvGrpSpPr/>
          <p:nvPr/>
        </p:nvGrpSpPr>
        <p:grpSpPr>
          <a:xfrm>
            <a:off x="3655840" y="1011078"/>
            <a:ext cx="2248825" cy="1552429"/>
            <a:chOff x="0" y="-38100"/>
            <a:chExt cx="4497650" cy="3104857"/>
          </a:xfrm>
        </p:grpSpPr>
        <p:sp>
          <p:nvSpPr>
            <p:cNvPr id="7" name="TextBox 7"/>
            <p:cNvSpPr txBox="1"/>
            <p:nvPr/>
          </p:nvSpPr>
          <p:spPr>
            <a:xfrm>
              <a:off x="0" y="-38100"/>
              <a:ext cx="4497650" cy="466538"/>
            </a:xfrm>
            <a:prstGeom prst="rect">
              <a:avLst/>
            </a:prstGeom>
          </p:spPr>
          <p:txBody>
            <a:bodyPr lIns="0" tIns="0" rIns="0" bIns="0" rtlCol="0" anchor="t">
              <a:spAutoFit/>
            </a:bodyPr>
            <a:lstStyle/>
            <a:p>
              <a:pPr>
                <a:lnSpc>
                  <a:spcPts val="1960"/>
                </a:lnSpc>
                <a:spcBef>
                  <a:spcPct val="0"/>
                </a:spcBef>
              </a:pPr>
              <a:r>
                <a:rPr lang="en-US" sz="1400" b="1" spc="14" dirty="0">
                  <a:solidFill>
                    <a:srgbClr val="FFFFFF"/>
                  </a:solidFill>
                  <a:latin typeface="Be Vietnam Ultra-Bold"/>
                  <a:ea typeface="Be Vietnam Ultra-Bold"/>
                  <a:cs typeface="Be Vietnam Ultra-Bold"/>
                  <a:sym typeface="Be Vietnam Ultra-Bold"/>
                </a:rPr>
                <a:t>React.js Overview</a:t>
              </a:r>
            </a:p>
          </p:txBody>
        </p:sp>
        <p:sp>
          <p:nvSpPr>
            <p:cNvPr id="8" name="TextBox 8"/>
            <p:cNvSpPr txBox="1"/>
            <p:nvPr/>
          </p:nvSpPr>
          <p:spPr>
            <a:xfrm>
              <a:off x="0" y="681874"/>
              <a:ext cx="4497650" cy="2384883"/>
            </a:xfrm>
            <a:prstGeom prst="rect">
              <a:avLst/>
            </a:prstGeom>
          </p:spPr>
          <p:txBody>
            <a:bodyPr lIns="0" tIns="0" rIns="0" bIns="0" rtlCol="0" anchor="t">
              <a:spAutoFit/>
            </a:bodyPr>
            <a:lstStyle/>
            <a:p>
              <a:pPr>
                <a:lnSpc>
                  <a:spcPts val="1920"/>
                </a:lnSpc>
              </a:pPr>
              <a:r>
                <a:rPr lang="en-US" sz="1200" spc="24">
                  <a:solidFill>
                    <a:srgbClr val="FFFFFF"/>
                  </a:solidFill>
                  <a:latin typeface="Be Vietnam"/>
                  <a:ea typeface="Be Vietnam"/>
                  <a:cs typeface="Be Vietnam"/>
                  <a:sym typeface="Be Vietnam"/>
                </a:rPr>
                <a:t>React.js allows for </a:t>
              </a:r>
              <a:r>
                <a:rPr lang="en-US" sz="1200" b="1" spc="24">
                  <a:solidFill>
                    <a:srgbClr val="FFFFFF"/>
                  </a:solidFill>
                  <a:latin typeface="Be Vietnam Ultra-Bold"/>
                  <a:ea typeface="Be Vietnam Ultra-Bold"/>
                  <a:cs typeface="Be Vietnam Ultra-Bold"/>
                  <a:sym typeface="Be Vietnam Ultra-Bold"/>
                </a:rPr>
                <a:t>efficient UI development</a:t>
              </a:r>
              <a:r>
                <a:rPr lang="en-US" sz="1200" spc="24">
                  <a:solidFill>
                    <a:srgbClr val="FFFFFF"/>
                  </a:solidFill>
                  <a:latin typeface="Be Vietnam"/>
                  <a:ea typeface="Be Vietnam"/>
                  <a:cs typeface="Be Vietnam"/>
                  <a:sym typeface="Be Vietnam"/>
                </a:rPr>
                <a:t> using reusable components, making the user interface of our project interactive and responsive.</a:t>
              </a:r>
            </a:p>
          </p:txBody>
        </p:sp>
      </p:grpSp>
      <p:grpSp>
        <p:nvGrpSpPr>
          <p:cNvPr id="9" name="Group 9"/>
          <p:cNvGrpSpPr/>
          <p:nvPr/>
        </p:nvGrpSpPr>
        <p:grpSpPr>
          <a:xfrm>
            <a:off x="6456608" y="1011078"/>
            <a:ext cx="2248825" cy="1552429"/>
            <a:chOff x="0" y="-38100"/>
            <a:chExt cx="4497650" cy="3104857"/>
          </a:xfrm>
        </p:grpSpPr>
        <p:sp>
          <p:nvSpPr>
            <p:cNvPr id="10" name="TextBox 10"/>
            <p:cNvSpPr txBox="1"/>
            <p:nvPr/>
          </p:nvSpPr>
          <p:spPr>
            <a:xfrm>
              <a:off x="0" y="-38100"/>
              <a:ext cx="4497650" cy="466538"/>
            </a:xfrm>
            <a:prstGeom prst="rect">
              <a:avLst/>
            </a:prstGeom>
          </p:spPr>
          <p:txBody>
            <a:bodyPr lIns="0" tIns="0" rIns="0" bIns="0" rtlCol="0" anchor="t">
              <a:spAutoFit/>
            </a:bodyPr>
            <a:lstStyle/>
            <a:p>
              <a:pPr>
                <a:lnSpc>
                  <a:spcPts val="1960"/>
                </a:lnSpc>
                <a:spcBef>
                  <a:spcPct val="0"/>
                </a:spcBef>
              </a:pPr>
              <a:r>
                <a:rPr lang="en-US" sz="1400" b="1" spc="14" dirty="0">
                  <a:solidFill>
                    <a:srgbClr val="FFFFFF"/>
                  </a:solidFill>
                  <a:latin typeface="Be Vietnam Ultra-Bold"/>
                  <a:ea typeface="Be Vietnam Ultra-Bold"/>
                  <a:cs typeface="Be Vietnam Ultra-Bold"/>
                  <a:sym typeface="Be Vietnam Ultra-Bold"/>
                </a:rPr>
                <a:t>Node.js Benefits</a:t>
              </a:r>
            </a:p>
          </p:txBody>
        </p:sp>
        <p:sp>
          <p:nvSpPr>
            <p:cNvPr id="11" name="TextBox 11"/>
            <p:cNvSpPr txBox="1"/>
            <p:nvPr/>
          </p:nvSpPr>
          <p:spPr>
            <a:xfrm>
              <a:off x="0" y="681874"/>
              <a:ext cx="4497650" cy="2384883"/>
            </a:xfrm>
            <a:prstGeom prst="rect">
              <a:avLst/>
            </a:prstGeom>
          </p:spPr>
          <p:txBody>
            <a:bodyPr lIns="0" tIns="0" rIns="0" bIns="0" rtlCol="0" anchor="t">
              <a:spAutoFit/>
            </a:bodyPr>
            <a:lstStyle/>
            <a:p>
              <a:pPr>
                <a:lnSpc>
                  <a:spcPts val="1920"/>
                </a:lnSpc>
              </a:pPr>
              <a:r>
                <a:rPr lang="en-US" sz="1200" spc="24">
                  <a:solidFill>
                    <a:srgbClr val="FFFFFF"/>
                  </a:solidFill>
                  <a:latin typeface="Be Vietnam"/>
                  <a:ea typeface="Be Vietnam"/>
                  <a:cs typeface="Be Vietnam"/>
                  <a:sym typeface="Be Vietnam"/>
                </a:rPr>
                <a:t>Node.js enables </a:t>
              </a:r>
              <a:r>
                <a:rPr lang="en-US" sz="1200" b="1" spc="24">
                  <a:solidFill>
                    <a:srgbClr val="FFFFFF"/>
                  </a:solidFill>
                  <a:latin typeface="Be Vietnam Ultra-Bold"/>
                  <a:ea typeface="Be Vietnam Ultra-Bold"/>
                  <a:cs typeface="Be Vietnam Ultra-Bold"/>
                  <a:sym typeface="Be Vietnam Ultra-Bold"/>
                </a:rPr>
                <a:t>server-side JavaScript</a:t>
              </a:r>
              <a:r>
                <a:rPr lang="en-US" sz="1200" spc="24">
                  <a:solidFill>
                    <a:srgbClr val="FFFFFF"/>
                  </a:solidFill>
                  <a:latin typeface="Be Vietnam"/>
                  <a:ea typeface="Be Vietnam"/>
                  <a:cs typeface="Be Vietnam"/>
                  <a:sym typeface="Be Vietnam"/>
                </a:rPr>
                <a:t>, providing a fast and scalable environment for building the backend of our web application.</a:t>
              </a:r>
            </a:p>
          </p:txBody>
        </p:sp>
      </p:grpSp>
      <p:grpSp>
        <p:nvGrpSpPr>
          <p:cNvPr id="12" name="Group 12"/>
          <p:cNvGrpSpPr/>
          <p:nvPr/>
        </p:nvGrpSpPr>
        <p:grpSpPr>
          <a:xfrm>
            <a:off x="9257376" y="1011078"/>
            <a:ext cx="2248825" cy="1552429"/>
            <a:chOff x="0" y="-38100"/>
            <a:chExt cx="4497650" cy="3104857"/>
          </a:xfrm>
        </p:grpSpPr>
        <p:sp>
          <p:nvSpPr>
            <p:cNvPr id="13" name="TextBox 13"/>
            <p:cNvSpPr txBox="1"/>
            <p:nvPr/>
          </p:nvSpPr>
          <p:spPr>
            <a:xfrm>
              <a:off x="0" y="-38100"/>
              <a:ext cx="4497650" cy="466538"/>
            </a:xfrm>
            <a:prstGeom prst="rect">
              <a:avLst/>
            </a:prstGeom>
          </p:spPr>
          <p:txBody>
            <a:bodyPr lIns="0" tIns="0" rIns="0" bIns="0" rtlCol="0" anchor="t">
              <a:spAutoFit/>
            </a:bodyPr>
            <a:lstStyle/>
            <a:p>
              <a:pPr>
                <a:lnSpc>
                  <a:spcPts val="1960"/>
                </a:lnSpc>
                <a:spcBef>
                  <a:spcPct val="0"/>
                </a:spcBef>
              </a:pPr>
              <a:r>
                <a:rPr lang="en-US" sz="1400" b="1" spc="14" dirty="0">
                  <a:solidFill>
                    <a:srgbClr val="FFFFFF"/>
                  </a:solidFill>
                  <a:latin typeface="Be Vietnam Ultra-Bold"/>
                  <a:ea typeface="Be Vietnam Ultra-Bold"/>
                  <a:cs typeface="Be Vietnam Ultra-Bold"/>
                  <a:sym typeface="Be Vietnam Ultra-Bold"/>
                </a:rPr>
                <a:t>MongoDB Features</a:t>
              </a:r>
            </a:p>
          </p:txBody>
        </p:sp>
        <p:sp>
          <p:nvSpPr>
            <p:cNvPr id="14" name="TextBox 14"/>
            <p:cNvSpPr txBox="1"/>
            <p:nvPr/>
          </p:nvSpPr>
          <p:spPr>
            <a:xfrm>
              <a:off x="0" y="681874"/>
              <a:ext cx="4497650" cy="2384883"/>
            </a:xfrm>
            <a:prstGeom prst="rect">
              <a:avLst/>
            </a:prstGeom>
          </p:spPr>
          <p:txBody>
            <a:bodyPr lIns="0" tIns="0" rIns="0" bIns="0" rtlCol="0" anchor="t">
              <a:spAutoFit/>
            </a:bodyPr>
            <a:lstStyle/>
            <a:p>
              <a:pPr>
                <a:lnSpc>
                  <a:spcPts val="1920"/>
                </a:lnSpc>
              </a:pPr>
              <a:r>
                <a:rPr lang="en-US" sz="1200" spc="24">
                  <a:solidFill>
                    <a:srgbClr val="FFFFFF"/>
                  </a:solidFill>
                  <a:latin typeface="Be Vietnam"/>
                  <a:ea typeface="Be Vietnam"/>
                  <a:cs typeface="Be Vietnam"/>
                  <a:sym typeface="Be Vietnam"/>
                </a:rPr>
                <a:t>MongoDB is a </a:t>
              </a:r>
              <a:r>
                <a:rPr lang="en-US" sz="1200" b="1" spc="24">
                  <a:solidFill>
                    <a:srgbClr val="FFFFFF"/>
                  </a:solidFill>
                  <a:latin typeface="Be Vietnam Ultra-Bold"/>
                  <a:ea typeface="Be Vietnam Ultra-Bold"/>
                  <a:cs typeface="Be Vietnam Ultra-Bold"/>
                  <a:sym typeface="Be Vietnam Ultra-Bold"/>
                </a:rPr>
                <a:t>NoSQL database</a:t>
              </a:r>
              <a:r>
                <a:rPr lang="en-US" sz="1200" spc="24">
                  <a:solidFill>
                    <a:srgbClr val="FFFFFF"/>
                  </a:solidFill>
                  <a:latin typeface="Be Vietnam"/>
                  <a:ea typeface="Be Vietnam"/>
                  <a:cs typeface="Be Vietnam"/>
                  <a:sym typeface="Be Vietnam"/>
                </a:rPr>
                <a:t> that allows flexible data storage, making it ideal for managing varied data structures in our project.</a:t>
              </a:r>
            </a:p>
          </p:txBody>
        </p:sp>
      </p:grpSp>
      <p:sp>
        <p:nvSpPr>
          <p:cNvPr id="15" name="Freeform 15"/>
          <p:cNvSpPr/>
          <p:nvPr/>
        </p:nvSpPr>
        <p:spPr>
          <a:xfrm flipH="1">
            <a:off x="10648517" y="5347265"/>
            <a:ext cx="857683" cy="824935"/>
          </a:xfrm>
          <a:custGeom>
            <a:avLst/>
            <a:gdLst/>
            <a:ahLst/>
            <a:cxnLst/>
            <a:rect l="l" t="t" r="r" b="b"/>
            <a:pathLst>
              <a:path w="1286524" h="1237402">
                <a:moveTo>
                  <a:pt x="1286524" y="0"/>
                </a:moveTo>
                <a:lnTo>
                  <a:pt x="0" y="0"/>
                </a:lnTo>
                <a:lnTo>
                  <a:pt x="0" y="1237402"/>
                </a:lnTo>
                <a:lnTo>
                  <a:pt x="1286524" y="1237402"/>
                </a:lnTo>
                <a:lnTo>
                  <a:pt x="128652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5500" fill="hold"/>
                                        <p:tgtEl>
                                          <p:spTgt spid="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647" y="-152400"/>
            <a:ext cx="12391293" cy="71628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dirty="0"/>
          </a:p>
        </p:txBody>
      </p:sp>
      <p:grpSp>
        <p:nvGrpSpPr>
          <p:cNvPr id="5" name="Group 5"/>
          <p:cNvGrpSpPr/>
          <p:nvPr/>
        </p:nvGrpSpPr>
        <p:grpSpPr>
          <a:xfrm>
            <a:off x="7245677" y="2649927"/>
            <a:ext cx="4015099" cy="3519403"/>
            <a:chOff x="0" y="0"/>
            <a:chExt cx="8030197" cy="7038806"/>
          </a:xfrm>
        </p:grpSpPr>
        <p:sp>
          <p:nvSpPr>
            <p:cNvPr id="6" name="TextBox 6"/>
            <p:cNvSpPr txBox="1"/>
            <p:nvPr/>
          </p:nvSpPr>
          <p:spPr>
            <a:xfrm>
              <a:off x="0" y="1991538"/>
              <a:ext cx="8030197" cy="466538"/>
            </a:xfrm>
            <a:prstGeom prst="rect">
              <a:avLst/>
            </a:prstGeom>
          </p:spPr>
          <p:txBody>
            <a:bodyPr lIns="0" tIns="0" rIns="0" bIns="0" rtlCol="0" anchor="t">
              <a:spAutoFit/>
            </a:bodyPr>
            <a:lstStyle/>
            <a:p>
              <a:pPr>
                <a:lnSpc>
                  <a:spcPts val="1960"/>
                </a:lnSpc>
                <a:spcBef>
                  <a:spcPct val="0"/>
                </a:spcBef>
              </a:pPr>
              <a:r>
                <a:rPr lang="en-US" sz="1400" b="1" spc="14" dirty="0">
                  <a:solidFill>
                    <a:srgbClr val="FFFFFF"/>
                  </a:solidFill>
                  <a:latin typeface="Be Vietnam Ultra-Bold"/>
                  <a:ea typeface="Be Vietnam Ultra-Bold"/>
                  <a:cs typeface="Be Vietnam Ultra-Bold"/>
                  <a:sym typeface="Be Vietnam Ultra-Bold"/>
                </a:rPr>
                <a:t>User-Friendly Design</a:t>
              </a:r>
            </a:p>
          </p:txBody>
        </p:sp>
        <p:sp>
          <p:nvSpPr>
            <p:cNvPr id="7" name="TextBox 7"/>
            <p:cNvSpPr txBox="1"/>
            <p:nvPr/>
          </p:nvSpPr>
          <p:spPr>
            <a:xfrm>
              <a:off x="0" y="2711510"/>
              <a:ext cx="8030197" cy="922946"/>
            </a:xfrm>
            <a:prstGeom prst="rect">
              <a:avLst/>
            </a:prstGeom>
          </p:spPr>
          <p:txBody>
            <a:bodyPr lIns="0" tIns="0" rIns="0" bIns="0" rtlCol="0" anchor="t">
              <a:spAutoFit/>
            </a:bodyPr>
            <a:lstStyle/>
            <a:p>
              <a:pPr>
                <a:lnSpc>
                  <a:spcPts val="1920"/>
                </a:lnSpc>
              </a:pPr>
              <a:r>
                <a:rPr lang="en-US" sz="1200" spc="24" dirty="0">
                  <a:solidFill>
                    <a:srgbClr val="FFFFFF"/>
                  </a:solidFill>
                  <a:latin typeface="Be Vietnam"/>
                  <a:ea typeface="Be Vietnam"/>
                  <a:cs typeface="Be Vietnam"/>
                  <a:sym typeface="Be Vietnam"/>
                </a:rPr>
                <a:t>The home page offers an intuitive layout, simplifying navigation for users to find their favorite content quickly.</a:t>
              </a:r>
            </a:p>
          </p:txBody>
        </p:sp>
        <p:sp>
          <p:nvSpPr>
            <p:cNvPr id="8" name="TextBox 8"/>
            <p:cNvSpPr txBox="1"/>
            <p:nvPr/>
          </p:nvSpPr>
          <p:spPr>
            <a:xfrm>
              <a:off x="0" y="4908574"/>
              <a:ext cx="8030197" cy="466538"/>
            </a:xfrm>
            <a:prstGeom prst="rect">
              <a:avLst/>
            </a:prstGeom>
          </p:spPr>
          <p:txBody>
            <a:bodyPr lIns="0" tIns="0" rIns="0" bIns="0" rtlCol="0" anchor="t">
              <a:spAutoFit/>
            </a:bodyPr>
            <a:lstStyle/>
            <a:p>
              <a:pPr>
                <a:lnSpc>
                  <a:spcPts val="1960"/>
                </a:lnSpc>
                <a:spcBef>
                  <a:spcPct val="0"/>
                </a:spcBef>
              </a:pPr>
              <a:r>
                <a:rPr lang="en-US" sz="1400" b="1" spc="14">
                  <a:solidFill>
                    <a:srgbClr val="FFFFFF"/>
                  </a:solidFill>
                  <a:latin typeface="Be Vietnam Ultra-Bold"/>
                  <a:ea typeface="Be Vietnam Ultra-Bold"/>
                  <a:cs typeface="Be Vietnam Ultra-Bold"/>
                  <a:sym typeface="Be Vietnam Ultra-Bold"/>
                </a:rPr>
                <a:t>Personalized Recommendations</a:t>
              </a:r>
            </a:p>
          </p:txBody>
        </p:sp>
        <p:sp>
          <p:nvSpPr>
            <p:cNvPr id="9" name="TextBox 9"/>
            <p:cNvSpPr txBox="1"/>
            <p:nvPr/>
          </p:nvSpPr>
          <p:spPr>
            <a:xfrm>
              <a:off x="0" y="5628548"/>
              <a:ext cx="8030197" cy="1410258"/>
            </a:xfrm>
            <a:prstGeom prst="rect">
              <a:avLst/>
            </a:prstGeom>
          </p:spPr>
          <p:txBody>
            <a:bodyPr lIns="0" tIns="0" rIns="0" bIns="0" rtlCol="0" anchor="t">
              <a:spAutoFit/>
            </a:bodyPr>
            <a:lstStyle/>
            <a:p>
              <a:pPr>
                <a:lnSpc>
                  <a:spcPts val="1920"/>
                </a:lnSpc>
              </a:pPr>
              <a:r>
                <a:rPr lang="en-US" sz="1200" spc="24">
                  <a:solidFill>
                    <a:srgbClr val="FFFFFF"/>
                  </a:solidFill>
                  <a:latin typeface="Be Vietnam"/>
                  <a:ea typeface="Be Vietnam"/>
                  <a:cs typeface="Be Vietnam"/>
                  <a:sym typeface="Be Vietnam"/>
                </a:rPr>
                <a:t>The platform provides tailored suggestions based on user preferences, enhancing the overall viewing experience significantly.</a:t>
              </a:r>
            </a:p>
          </p:txBody>
        </p:sp>
        <p:sp>
          <p:nvSpPr>
            <p:cNvPr id="10" name="Freeform 10"/>
            <p:cNvSpPr/>
            <p:nvPr/>
          </p:nvSpPr>
          <p:spPr>
            <a:xfrm flipH="1">
              <a:off x="1612747" y="484025"/>
              <a:ext cx="2576665" cy="707412"/>
            </a:xfrm>
            <a:custGeom>
              <a:avLst/>
              <a:gdLst/>
              <a:ahLst/>
              <a:cxnLst/>
              <a:rect l="l" t="t" r="r" b="b"/>
              <a:pathLst>
                <a:path w="2576665" h="707412">
                  <a:moveTo>
                    <a:pt x="2576665" y="0"/>
                  </a:moveTo>
                  <a:lnTo>
                    <a:pt x="0" y="0"/>
                  </a:lnTo>
                  <a:lnTo>
                    <a:pt x="0" y="707412"/>
                  </a:lnTo>
                  <a:lnTo>
                    <a:pt x="2576665" y="707412"/>
                  </a:lnTo>
                  <a:lnTo>
                    <a:pt x="2576665"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1200"/>
            </a:p>
          </p:txBody>
        </p:sp>
        <p:sp>
          <p:nvSpPr>
            <p:cNvPr id="11" name="Freeform 11"/>
            <p:cNvSpPr/>
            <p:nvPr/>
          </p:nvSpPr>
          <p:spPr>
            <a:xfrm>
              <a:off x="0" y="0"/>
              <a:ext cx="1356710" cy="1191438"/>
            </a:xfrm>
            <a:custGeom>
              <a:avLst/>
              <a:gdLst/>
              <a:ahLst/>
              <a:cxnLst/>
              <a:rect l="l" t="t" r="r" b="b"/>
              <a:pathLst>
                <a:path w="1356709" h="1191437">
                  <a:moveTo>
                    <a:pt x="0" y="0"/>
                  </a:moveTo>
                  <a:lnTo>
                    <a:pt x="1356709" y="0"/>
                  </a:lnTo>
                  <a:lnTo>
                    <a:pt x="1356709" y="1191437"/>
                  </a:lnTo>
                  <a:lnTo>
                    <a:pt x="0" y="11914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dirty="0"/>
            </a:p>
          </p:txBody>
        </p:sp>
      </p:grpSp>
      <p:sp>
        <p:nvSpPr>
          <p:cNvPr id="12" name="TextBox 12"/>
          <p:cNvSpPr txBox="1"/>
          <p:nvPr/>
        </p:nvSpPr>
        <p:spPr>
          <a:xfrm>
            <a:off x="117231" y="355305"/>
            <a:ext cx="10595042" cy="957250"/>
          </a:xfrm>
          <a:prstGeom prst="rect">
            <a:avLst/>
          </a:prstGeom>
        </p:spPr>
        <p:txBody>
          <a:bodyPr lIns="0" tIns="0" rIns="0" bIns="0" rtlCol="0" anchor="t">
            <a:spAutoFit/>
          </a:bodyPr>
          <a:lstStyle/>
          <a:p>
            <a:pPr>
              <a:lnSpc>
                <a:spcPts val="7680"/>
              </a:lnSpc>
            </a:pPr>
            <a:r>
              <a:rPr lang="en-US" sz="6400" u="sng" dirty="0">
                <a:solidFill>
                  <a:srgbClr val="FFFFFF"/>
                </a:solidFill>
                <a:latin typeface="Roca Two Bold"/>
                <a:ea typeface="Roca Two Bold"/>
                <a:cs typeface="Roca Two Bold"/>
                <a:sym typeface="Roca Two Bold"/>
              </a:rPr>
              <a:t>Home Page Features</a:t>
            </a:r>
          </a:p>
        </p:txBody>
      </p:sp>
      <p:pic>
        <p:nvPicPr>
          <p:cNvPr id="14" name="Picture 13">
            <a:extLst>
              <a:ext uri="{FF2B5EF4-FFF2-40B4-BE49-F238E27FC236}">
                <a16:creationId xmlns:a16="http://schemas.microsoft.com/office/drawing/2014/main" id="{2F7668A3-3D0C-AF75-40B6-0CD43998B779}"/>
              </a:ext>
            </a:extLst>
          </p:cNvPr>
          <p:cNvPicPr>
            <a:picLocks noChangeAspect="1"/>
          </p:cNvPicPr>
          <p:nvPr/>
        </p:nvPicPr>
        <p:blipFill>
          <a:blip r:embed="rId6"/>
          <a:stretch>
            <a:fillRect/>
          </a:stretch>
        </p:blipFill>
        <p:spPr>
          <a:xfrm>
            <a:off x="117231" y="1828800"/>
            <a:ext cx="6834554" cy="4438810"/>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114300"/>
            <a:ext cx="12598400" cy="70612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sp>
        <p:nvSpPr>
          <p:cNvPr id="5" name="Freeform 5"/>
          <p:cNvSpPr/>
          <p:nvPr/>
        </p:nvSpPr>
        <p:spPr>
          <a:xfrm>
            <a:off x="10763173" y="5429173"/>
            <a:ext cx="743027" cy="743027"/>
          </a:xfrm>
          <a:custGeom>
            <a:avLst/>
            <a:gdLst/>
            <a:ahLst/>
            <a:cxnLst/>
            <a:rect l="l" t="t" r="r" b="b"/>
            <a:pathLst>
              <a:path w="1114541" h="1114541">
                <a:moveTo>
                  <a:pt x="0" y="0"/>
                </a:moveTo>
                <a:lnTo>
                  <a:pt x="1114541" y="0"/>
                </a:lnTo>
                <a:lnTo>
                  <a:pt x="1114541" y="1114541"/>
                </a:lnTo>
                <a:lnTo>
                  <a:pt x="0" y="11145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6" name="Freeform 6"/>
          <p:cNvSpPr/>
          <p:nvPr/>
        </p:nvSpPr>
        <p:spPr>
          <a:xfrm rot="2814625">
            <a:off x="10524002" y="3880717"/>
            <a:ext cx="1214960" cy="1102301"/>
          </a:xfrm>
          <a:custGeom>
            <a:avLst/>
            <a:gdLst/>
            <a:ahLst/>
            <a:cxnLst/>
            <a:rect l="l" t="t" r="r" b="b"/>
            <a:pathLst>
              <a:path w="1822440" h="1653451">
                <a:moveTo>
                  <a:pt x="0" y="0"/>
                </a:moveTo>
                <a:lnTo>
                  <a:pt x="1822441" y="0"/>
                </a:lnTo>
                <a:lnTo>
                  <a:pt x="1822441" y="1653451"/>
                </a:lnTo>
                <a:lnTo>
                  <a:pt x="0" y="16534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7" name="TextBox 7"/>
          <p:cNvSpPr txBox="1"/>
          <p:nvPr/>
        </p:nvSpPr>
        <p:spPr>
          <a:xfrm>
            <a:off x="685800" y="685801"/>
            <a:ext cx="5281365" cy="846386"/>
          </a:xfrm>
          <a:prstGeom prst="rect">
            <a:avLst/>
          </a:prstGeom>
        </p:spPr>
        <p:txBody>
          <a:bodyPr lIns="0" tIns="0" rIns="0" bIns="0" rtlCol="0" anchor="t">
            <a:spAutoFit/>
          </a:bodyPr>
          <a:lstStyle/>
          <a:p>
            <a:pPr>
              <a:lnSpc>
                <a:spcPts val="6572"/>
              </a:lnSpc>
            </a:pPr>
            <a:r>
              <a:rPr lang="en-US" sz="6000" u="sng" dirty="0">
                <a:solidFill>
                  <a:srgbClr val="FFFFFF"/>
                </a:solidFill>
                <a:latin typeface="Roca Two"/>
                <a:ea typeface="Roca Two"/>
                <a:cs typeface="Roca Two"/>
                <a:sym typeface="Roca Two"/>
              </a:rPr>
              <a:t>Movie Features</a:t>
            </a:r>
          </a:p>
        </p:txBody>
      </p:sp>
      <p:sp>
        <p:nvSpPr>
          <p:cNvPr id="8" name="TextBox 8"/>
          <p:cNvSpPr txBox="1"/>
          <p:nvPr/>
        </p:nvSpPr>
        <p:spPr>
          <a:xfrm>
            <a:off x="674615" y="2327910"/>
            <a:ext cx="2651867" cy="2416559"/>
          </a:xfrm>
          <a:prstGeom prst="rect">
            <a:avLst/>
          </a:prstGeom>
        </p:spPr>
        <p:txBody>
          <a:bodyPr lIns="0" tIns="0" rIns="0" bIns="0" rtlCol="0" anchor="t">
            <a:spAutoFit/>
          </a:bodyPr>
          <a:lstStyle/>
          <a:p>
            <a:pPr>
              <a:lnSpc>
                <a:spcPts val="1919"/>
              </a:lnSpc>
            </a:pPr>
            <a:r>
              <a:rPr lang="en-US" sz="1400" spc="23" dirty="0">
                <a:solidFill>
                  <a:srgbClr val="FFFFFF"/>
                </a:solidFill>
                <a:latin typeface="Be Vietnam"/>
                <a:ea typeface="Be Vietnam"/>
                <a:cs typeface="Be Vietnam"/>
                <a:sym typeface="Be Vietnam"/>
              </a:rPr>
              <a:t>The Movie Page provides users with an </a:t>
            </a:r>
            <a:r>
              <a:rPr lang="en-US" sz="1400" b="1" spc="23" dirty="0">
                <a:solidFill>
                  <a:srgbClr val="FFFFFF"/>
                </a:solidFill>
                <a:latin typeface="Be Vietnam Ultra-Bold"/>
                <a:ea typeface="Be Vietnam Ultra-Bold"/>
                <a:cs typeface="Be Vietnam Ultra-Bold"/>
                <a:sym typeface="Be Vietnam Ultra-Bold"/>
              </a:rPr>
              <a:t>immersive experience</a:t>
            </a:r>
            <a:r>
              <a:rPr lang="en-US" sz="1400" spc="23" dirty="0">
                <a:solidFill>
                  <a:srgbClr val="FFFFFF"/>
                </a:solidFill>
                <a:latin typeface="Be Vietnam"/>
                <a:ea typeface="Be Vietnam"/>
                <a:cs typeface="Be Vietnam"/>
                <a:sym typeface="Be Vietnam"/>
              </a:rPr>
              <a:t> to explore their favorite films. It offers detailed descriptions, ratings, and genres, ensuring that users can easily find what they want. Additionally, engaging visuals enhance the overall browsing experience, bringing each movie to life.</a:t>
            </a:r>
          </a:p>
        </p:txBody>
      </p:sp>
      <p:sp>
        <p:nvSpPr>
          <p:cNvPr id="9" name="TextBox 9"/>
          <p:cNvSpPr txBox="1"/>
          <p:nvPr/>
        </p:nvSpPr>
        <p:spPr>
          <a:xfrm>
            <a:off x="3807598" y="2327910"/>
            <a:ext cx="2651867" cy="2172903"/>
          </a:xfrm>
          <a:prstGeom prst="rect">
            <a:avLst/>
          </a:prstGeom>
        </p:spPr>
        <p:txBody>
          <a:bodyPr lIns="0" tIns="0" rIns="0" bIns="0" rtlCol="0" anchor="t">
            <a:spAutoFit/>
          </a:bodyPr>
          <a:lstStyle/>
          <a:p>
            <a:pPr>
              <a:lnSpc>
                <a:spcPts val="1919"/>
              </a:lnSpc>
            </a:pPr>
            <a:r>
              <a:rPr lang="en-US" sz="1400" spc="23" dirty="0">
                <a:solidFill>
                  <a:srgbClr val="FFFFFF"/>
                </a:solidFill>
                <a:latin typeface="Be Vietnam"/>
                <a:ea typeface="Be Vietnam"/>
                <a:cs typeface="Be Vietnam"/>
                <a:sym typeface="Be Vietnam"/>
              </a:rPr>
              <a:t>Users can also leave reviews and ratings, fostering a sense of community. The design elements follow the </a:t>
            </a:r>
            <a:r>
              <a:rPr lang="en-US" sz="1400" b="1" spc="23" dirty="0">
                <a:solidFill>
                  <a:srgbClr val="FFFFFF"/>
                </a:solidFill>
                <a:latin typeface="Be Vietnam Ultra-Bold"/>
                <a:ea typeface="Be Vietnam Ultra-Bold"/>
                <a:cs typeface="Be Vietnam Ultra-Bold"/>
                <a:sym typeface="Be Vietnam Ultra-Bold"/>
              </a:rPr>
              <a:t>Black and Red</a:t>
            </a:r>
            <a:r>
              <a:rPr lang="en-US" sz="1400" spc="23" dirty="0">
                <a:solidFill>
                  <a:srgbClr val="FFFFFF"/>
                </a:solidFill>
                <a:latin typeface="Be Vietnam"/>
                <a:ea typeface="Be Vietnam"/>
                <a:cs typeface="Be Vietnam"/>
                <a:sym typeface="Be Vietnam"/>
              </a:rPr>
              <a:t> theme, creating a striking visual impact. This combination of functionality and aesthetics makes the Movie Page a highlight of our project.</a:t>
            </a:r>
          </a:p>
        </p:txBody>
      </p:sp>
      <p:pic>
        <p:nvPicPr>
          <p:cNvPr id="10" name="Picture 9">
            <a:extLst>
              <a:ext uri="{FF2B5EF4-FFF2-40B4-BE49-F238E27FC236}">
                <a16:creationId xmlns:a16="http://schemas.microsoft.com/office/drawing/2014/main" id="{4ED04979-A39D-5977-9CB3-2C46CA7F0F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6880" y="937846"/>
            <a:ext cx="2648872" cy="5111262"/>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5"/>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0D365-4364-3F02-6A71-9D59B378583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CCA4498-5FC3-7979-DD7A-CE49A5D0D404}"/>
              </a:ext>
            </a:extLst>
          </p:cNvPr>
          <p:cNvSpPr/>
          <p:nvPr/>
        </p:nvSpPr>
        <p:spPr>
          <a:xfrm>
            <a:off x="-99647" y="-152400"/>
            <a:ext cx="12391293" cy="71628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dirty="0"/>
          </a:p>
        </p:txBody>
      </p:sp>
      <p:grpSp>
        <p:nvGrpSpPr>
          <p:cNvPr id="5" name="Group 5">
            <a:extLst>
              <a:ext uri="{FF2B5EF4-FFF2-40B4-BE49-F238E27FC236}">
                <a16:creationId xmlns:a16="http://schemas.microsoft.com/office/drawing/2014/main" id="{AAD21224-4B7B-D131-F409-D99C0A058F5B}"/>
              </a:ext>
            </a:extLst>
          </p:cNvPr>
          <p:cNvGrpSpPr/>
          <p:nvPr/>
        </p:nvGrpSpPr>
        <p:grpSpPr>
          <a:xfrm>
            <a:off x="7245677" y="2649927"/>
            <a:ext cx="4015099" cy="3519403"/>
            <a:chOff x="0" y="0"/>
            <a:chExt cx="8030197" cy="7038806"/>
          </a:xfrm>
        </p:grpSpPr>
        <p:sp>
          <p:nvSpPr>
            <p:cNvPr id="6" name="TextBox 6">
              <a:extLst>
                <a:ext uri="{FF2B5EF4-FFF2-40B4-BE49-F238E27FC236}">
                  <a16:creationId xmlns:a16="http://schemas.microsoft.com/office/drawing/2014/main" id="{ECAA724F-6CB4-5E4D-52D9-FB6393226937}"/>
                </a:ext>
              </a:extLst>
            </p:cNvPr>
            <p:cNvSpPr txBox="1"/>
            <p:nvPr/>
          </p:nvSpPr>
          <p:spPr>
            <a:xfrm>
              <a:off x="0" y="1991538"/>
              <a:ext cx="8030197" cy="466538"/>
            </a:xfrm>
            <a:prstGeom prst="rect">
              <a:avLst/>
            </a:prstGeom>
          </p:spPr>
          <p:txBody>
            <a:bodyPr lIns="0" tIns="0" rIns="0" bIns="0" rtlCol="0" anchor="t">
              <a:spAutoFit/>
            </a:bodyPr>
            <a:lstStyle/>
            <a:p>
              <a:pPr>
                <a:lnSpc>
                  <a:spcPts val="1960"/>
                </a:lnSpc>
                <a:spcBef>
                  <a:spcPct val="0"/>
                </a:spcBef>
              </a:pPr>
              <a:r>
                <a:rPr lang="en-US" sz="1400" b="1" spc="14" dirty="0">
                  <a:solidFill>
                    <a:srgbClr val="FFFFFF"/>
                  </a:solidFill>
                  <a:latin typeface="Be Vietnam Ultra-Bold"/>
                  <a:ea typeface="Be Vietnam Ultra-Bold"/>
                  <a:cs typeface="Be Vietnam Ultra-Bold"/>
                  <a:sym typeface="Be Vietnam Ultra-Bold"/>
                </a:rPr>
                <a:t>User-Friendly Design</a:t>
              </a:r>
            </a:p>
          </p:txBody>
        </p:sp>
        <p:sp>
          <p:nvSpPr>
            <p:cNvPr id="7" name="TextBox 7">
              <a:extLst>
                <a:ext uri="{FF2B5EF4-FFF2-40B4-BE49-F238E27FC236}">
                  <a16:creationId xmlns:a16="http://schemas.microsoft.com/office/drawing/2014/main" id="{C38FAAFF-B02B-16D5-4376-6DAE3FD08E75}"/>
                </a:ext>
              </a:extLst>
            </p:cNvPr>
            <p:cNvSpPr txBox="1"/>
            <p:nvPr/>
          </p:nvSpPr>
          <p:spPr>
            <a:xfrm>
              <a:off x="0" y="2711510"/>
              <a:ext cx="8030197" cy="922946"/>
            </a:xfrm>
            <a:prstGeom prst="rect">
              <a:avLst/>
            </a:prstGeom>
          </p:spPr>
          <p:txBody>
            <a:bodyPr lIns="0" tIns="0" rIns="0" bIns="0" rtlCol="0" anchor="t">
              <a:spAutoFit/>
            </a:bodyPr>
            <a:lstStyle/>
            <a:p>
              <a:pPr>
                <a:lnSpc>
                  <a:spcPts val="1920"/>
                </a:lnSpc>
              </a:pPr>
              <a:r>
                <a:rPr lang="en-US" sz="1200" spc="24" dirty="0">
                  <a:solidFill>
                    <a:srgbClr val="FFFFFF"/>
                  </a:solidFill>
                  <a:latin typeface="Be Vietnam"/>
                  <a:ea typeface="Be Vietnam"/>
                  <a:cs typeface="Be Vietnam"/>
                  <a:sym typeface="Be Vietnam"/>
                </a:rPr>
                <a:t>The home page offers an intuitive layout, simplifying navigation for users to find their favorite content quickly.</a:t>
              </a:r>
            </a:p>
          </p:txBody>
        </p:sp>
        <p:sp>
          <p:nvSpPr>
            <p:cNvPr id="8" name="TextBox 8">
              <a:extLst>
                <a:ext uri="{FF2B5EF4-FFF2-40B4-BE49-F238E27FC236}">
                  <a16:creationId xmlns:a16="http://schemas.microsoft.com/office/drawing/2014/main" id="{51C5EB3E-789A-0D35-F25A-868328031508}"/>
                </a:ext>
              </a:extLst>
            </p:cNvPr>
            <p:cNvSpPr txBox="1"/>
            <p:nvPr/>
          </p:nvSpPr>
          <p:spPr>
            <a:xfrm>
              <a:off x="0" y="4908574"/>
              <a:ext cx="8030197" cy="466538"/>
            </a:xfrm>
            <a:prstGeom prst="rect">
              <a:avLst/>
            </a:prstGeom>
          </p:spPr>
          <p:txBody>
            <a:bodyPr lIns="0" tIns="0" rIns="0" bIns="0" rtlCol="0" anchor="t">
              <a:spAutoFit/>
            </a:bodyPr>
            <a:lstStyle/>
            <a:p>
              <a:pPr>
                <a:lnSpc>
                  <a:spcPts val="1960"/>
                </a:lnSpc>
                <a:spcBef>
                  <a:spcPct val="0"/>
                </a:spcBef>
              </a:pPr>
              <a:r>
                <a:rPr lang="en-US" sz="1400" b="1" spc="14">
                  <a:solidFill>
                    <a:srgbClr val="FFFFFF"/>
                  </a:solidFill>
                  <a:latin typeface="Be Vietnam Ultra-Bold"/>
                  <a:ea typeface="Be Vietnam Ultra-Bold"/>
                  <a:cs typeface="Be Vietnam Ultra-Bold"/>
                  <a:sym typeface="Be Vietnam Ultra-Bold"/>
                </a:rPr>
                <a:t>Personalized Recommendations</a:t>
              </a:r>
            </a:p>
          </p:txBody>
        </p:sp>
        <p:sp>
          <p:nvSpPr>
            <p:cNvPr id="9" name="TextBox 9">
              <a:extLst>
                <a:ext uri="{FF2B5EF4-FFF2-40B4-BE49-F238E27FC236}">
                  <a16:creationId xmlns:a16="http://schemas.microsoft.com/office/drawing/2014/main" id="{3E5EE0A1-FDC1-905F-9A24-B8BB8545926C}"/>
                </a:ext>
              </a:extLst>
            </p:cNvPr>
            <p:cNvSpPr txBox="1"/>
            <p:nvPr/>
          </p:nvSpPr>
          <p:spPr>
            <a:xfrm>
              <a:off x="0" y="5628548"/>
              <a:ext cx="8030197" cy="1410258"/>
            </a:xfrm>
            <a:prstGeom prst="rect">
              <a:avLst/>
            </a:prstGeom>
          </p:spPr>
          <p:txBody>
            <a:bodyPr lIns="0" tIns="0" rIns="0" bIns="0" rtlCol="0" anchor="t">
              <a:spAutoFit/>
            </a:bodyPr>
            <a:lstStyle/>
            <a:p>
              <a:pPr>
                <a:lnSpc>
                  <a:spcPts val="1920"/>
                </a:lnSpc>
              </a:pPr>
              <a:r>
                <a:rPr lang="en-US" sz="1200" spc="24">
                  <a:solidFill>
                    <a:srgbClr val="FFFFFF"/>
                  </a:solidFill>
                  <a:latin typeface="Be Vietnam"/>
                  <a:ea typeface="Be Vietnam"/>
                  <a:cs typeface="Be Vietnam"/>
                  <a:sym typeface="Be Vietnam"/>
                </a:rPr>
                <a:t>The platform provides tailored suggestions based on user preferences, enhancing the overall viewing experience significantly.</a:t>
              </a:r>
            </a:p>
          </p:txBody>
        </p:sp>
        <p:sp>
          <p:nvSpPr>
            <p:cNvPr id="10" name="Freeform 10">
              <a:extLst>
                <a:ext uri="{FF2B5EF4-FFF2-40B4-BE49-F238E27FC236}">
                  <a16:creationId xmlns:a16="http://schemas.microsoft.com/office/drawing/2014/main" id="{C15B9DE1-8F01-4868-4B6C-32428351579E}"/>
                </a:ext>
              </a:extLst>
            </p:cNvPr>
            <p:cNvSpPr/>
            <p:nvPr/>
          </p:nvSpPr>
          <p:spPr>
            <a:xfrm flipH="1">
              <a:off x="1612747" y="484025"/>
              <a:ext cx="2576665" cy="707412"/>
            </a:xfrm>
            <a:custGeom>
              <a:avLst/>
              <a:gdLst/>
              <a:ahLst/>
              <a:cxnLst/>
              <a:rect l="l" t="t" r="r" b="b"/>
              <a:pathLst>
                <a:path w="2576665" h="707412">
                  <a:moveTo>
                    <a:pt x="2576665" y="0"/>
                  </a:moveTo>
                  <a:lnTo>
                    <a:pt x="0" y="0"/>
                  </a:lnTo>
                  <a:lnTo>
                    <a:pt x="0" y="707412"/>
                  </a:lnTo>
                  <a:lnTo>
                    <a:pt x="2576665" y="707412"/>
                  </a:lnTo>
                  <a:lnTo>
                    <a:pt x="2576665"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1200"/>
            </a:p>
          </p:txBody>
        </p:sp>
        <p:sp>
          <p:nvSpPr>
            <p:cNvPr id="11" name="Freeform 11">
              <a:extLst>
                <a:ext uri="{FF2B5EF4-FFF2-40B4-BE49-F238E27FC236}">
                  <a16:creationId xmlns:a16="http://schemas.microsoft.com/office/drawing/2014/main" id="{63378BEA-AAA4-1CAD-A956-3BC7EF2E9797}"/>
                </a:ext>
              </a:extLst>
            </p:cNvPr>
            <p:cNvSpPr/>
            <p:nvPr/>
          </p:nvSpPr>
          <p:spPr>
            <a:xfrm>
              <a:off x="0" y="0"/>
              <a:ext cx="1356710" cy="1191438"/>
            </a:xfrm>
            <a:custGeom>
              <a:avLst/>
              <a:gdLst/>
              <a:ahLst/>
              <a:cxnLst/>
              <a:rect l="l" t="t" r="r" b="b"/>
              <a:pathLst>
                <a:path w="1356709" h="1191437">
                  <a:moveTo>
                    <a:pt x="0" y="0"/>
                  </a:moveTo>
                  <a:lnTo>
                    <a:pt x="1356709" y="0"/>
                  </a:lnTo>
                  <a:lnTo>
                    <a:pt x="1356709" y="1191437"/>
                  </a:lnTo>
                  <a:lnTo>
                    <a:pt x="0" y="11914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dirty="0"/>
            </a:p>
          </p:txBody>
        </p:sp>
      </p:grpSp>
      <p:sp>
        <p:nvSpPr>
          <p:cNvPr id="12" name="TextBox 12">
            <a:extLst>
              <a:ext uri="{FF2B5EF4-FFF2-40B4-BE49-F238E27FC236}">
                <a16:creationId xmlns:a16="http://schemas.microsoft.com/office/drawing/2014/main" id="{107CF225-D522-83B8-64D2-F916E3DBB93C}"/>
              </a:ext>
            </a:extLst>
          </p:cNvPr>
          <p:cNvSpPr txBox="1"/>
          <p:nvPr/>
        </p:nvSpPr>
        <p:spPr>
          <a:xfrm>
            <a:off x="407784" y="395579"/>
            <a:ext cx="10595042" cy="957250"/>
          </a:xfrm>
          <a:prstGeom prst="rect">
            <a:avLst/>
          </a:prstGeom>
        </p:spPr>
        <p:txBody>
          <a:bodyPr lIns="0" tIns="0" rIns="0" bIns="0" rtlCol="0" anchor="t">
            <a:spAutoFit/>
          </a:bodyPr>
          <a:lstStyle/>
          <a:p>
            <a:pPr>
              <a:lnSpc>
                <a:spcPts val="7680"/>
              </a:lnSpc>
            </a:pPr>
            <a:r>
              <a:rPr lang="en-US" sz="6400" u="sng" dirty="0">
                <a:solidFill>
                  <a:srgbClr val="FFFFFF"/>
                </a:solidFill>
                <a:latin typeface="Roca Two Bold"/>
                <a:ea typeface="Roca Two Bold"/>
                <a:cs typeface="Roca Two Bold"/>
                <a:sym typeface="Roca Two Bold"/>
              </a:rPr>
              <a:t>Movie Details</a:t>
            </a:r>
          </a:p>
        </p:txBody>
      </p:sp>
      <p:pic>
        <p:nvPicPr>
          <p:cNvPr id="13" name="Picture 12">
            <a:extLst>
              <a:ext uri="{FF2B5EF4-FFF2-40B4-BE49-F238E27FC236}">
                <a16:creationId xmlns:a16="http://schemas.microsoft.com/office/drawing/2014/main" id="{2AB71584-FD11-54AF-BB46-73FB265B5ABB}"/>
              </a:ext>
            </a:extLst>
          </p:cNvPr>
          <p:cNvPicPr>
            <a:picLocks noChangeAspect="1"/>
          </p:cNvPicPr>
          <p:nvPr/>
        </p:nvPicPr>
        <p:blipFill>
          <a:blip r:embed="rId6"/>
          <a:stretch>
            <a:fillRect/>
          </a:stretch>
        </p:blipFill>
        <p:spPr>
          <a:xfrm>
            <a:off x="407784" y="1900808"/>
            <a:ext cx="6096000" cy="4671219"/>
          </a:xfrm>
          <a:prstGeom prst="rect">
            <a:avLst/>
          </a:prstGeom>
        </p:spPr>
      </p:pic>
    </p:spTree>
    <p:extLst>
      <p:ext uri="{BB962C8B-B14F-4D97-AF65-F5344CB8AC3E}">
        <p14:creationId xmlns:p14="http://schemas.microsoft.com/office/powerpoint/2010/main" val="66650890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0-#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309</TotalTime>
  <Words>1459</Words>
  <Application>Microsoft Office PowerPoint</Application>
  <PresentationFormat>Widescreen</PresentationFormat>
  <Paragraphs>169</Paragraphs>
  <Slides>23</Slides>
  <Notes>2</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Aptos</vt:lpstr>
      <vt:lpstr>Arial</vt:lpstr>
      <vt:lpstr>Be Vietnam</vt:lpstr>
      <vt:lpstr>Be Vietnam Ultra-Bold</vt:lpstr>
      <vt:lpstr>Calisto MT</vt:lpstr>
      <vt:lpstr>Roca Two</vt:lpstr>
      <vt:lpstr>Roca Two Bold</vt:lpstr>
      <vt:lpstr>Univers Condensed</vt:lpstr>
      <vt:lpstr>Wingdings</vt:lpstr>
      <vt:lpstr>ChronicleVTI</vt:lpstr>
      <vt:lpstr>DEPI Web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Mariam Nader Rashad</dc:creator>
  <cp:lastModifiedBy>Mariam Nader Rashad</cp:lastModifiedBy>
  <cp:revision>17</cp:revision>
  <dcterms:created xsi:type="dcterms:W3CDTF">2025-05-09T10:57:47Z</dcterms:created>
  <dcterms:modified xsi:type="dcterms:W3CDTF">2025-05-12T19:18:56Z</dcterms:modified>
</cp:coreProperties>
</file>